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5"/>
  </p:notesMasterIdLst>
  <p:handoutMasterIdLst>
    <p:handoutMasterId r:id="rId26"/>
  </p:handoutMasterIdLst>
  <p:sldIdLst>
    <p:sldId id="312" r:id="rId5"/>
    <p:sldId id="304" r:id="rId6"/>
    <p:sldId id="323" r:id="rId7"/>
    <p:sldId id="307" r:id="rId8"/>
    <p:sldId id="281" r:id="rId9"/>
    <p:sldId id="282" r:id="rId10"/>
    <p:sldId id="324" r:id="rId11"/>
    <p:sldId id="314" r:id="rId12"/>
    <p:sldId id="315" r:id="rId13"/>
    <p:sldId id="317" r:id="rId14"/>
    <p:sldId id="318" r:id="rId15"/>
    <p:sldId id="319" r:id="rId16"/>
    <p:sldId id="321" r:id="rId17"/>
    <p:sldId id="328" r:id="rId18"/>
    <p:sldId id="329" r:id="rId19"/>
    <p:sldId id="330" r:id="rId20"/>
    <p:sldId id="322" r:id="rId21"/>
    <p:sldId id="325" r:id="rId22"/>
    <p:sldId id="326" r:id="rId23"/>
    <p:sldId id="297" r:id="rId2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18575-EDA2-496A-A606-411C2C558C7B}" v="41" dt="2025-03-07T10:32:06.065"/>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varScale="1">
        <p:scale>
          <a:sx n="59" d="100"/>
          <a:sy n="59" d="100"/>
        </p:scale>
        <p:origin x="964" y="5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0881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GB"/>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GB"/>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405743" y="113541"/>
            <a:ext cx="7169497" cy="3831221"/>
          </a:xfrm>
        </p:spPr>
        <p:txBody>
          <a:bodyPr anchor="ctr"/>
          <a:lstStyle/>
          <a:p>
            <a:r>
              <a:rPr lang="en-US" dirty="0"/>
              <a:t>Moodle app success stories for Vhembe </a:t>
            </a:r>
            <a:r>
              <a:rPr lang="en-US" dirty="0" err="1"/>
              <a:t>tvet</a:t>
            </a:r>
            <a:r>
              <a:rPr lang="en-US" dirty="0"/>
              <a:t> college</a:t>
            </a:r>
            <a:br>
              <a:rPr lang="en-US" dirty="0"/>
            </a:br>
            <a:br>
              <a:rPr lang="en-US" dirty="0"/>
            </a:br>
            <a:r>
              <a:rPr lang="en-US" sz="2000" dirty="0"/>
              <a:t>Presenter: </a:t>
            </a:r>
            <a:r>
              <a:rPr lang="en-US" sz="2000" dirty="0" err="1"/>
              <a:t>masindi</a:t>
            </a:r>
            <a:r>
              <a:rPr lang="en-US" sz="2000" dirty="0"/>
              <a:t> </a:t>
            </a:r>
            <a:r>
              <a:rPr lang="en-US" sz="2000" dirty="0" err="1"/>
              <a:t>rj</a:t>
            </a:r>
            <a:br>
              <a:rPr lang="en-US" sz="2000" dirty="0"/>
            </a:br>
            <a:r>
              <a:rPr lang="en-US" sz="2000" dirty="0"/>
              <a:t>Vhembe </a:t>
            </a:r>
            <a:r>
              <a:rPr lang="en-US" sz="2000" dirty="0" err="1"/>
              <a:t>tvet</a:t>
            </a:r>
            <a:r>
              <a:rPr lang="en-US" sz="2000" dirty="0"/>
              <a:t> college</a:t>
            </a:r>
            <a:br>
              <a:rPr lang="en-US" dirty="0"/>
            </a:br>
            <a:endParaRPr lang="en-US" dirty="0"/>
          </a:p>
        </p:txBody>
      </p:sp>
      <p:pic>
        <p:nvPicPr>
          <p:cNvPr id="4" name="Picture 3">
            <a:extLst>
              <a:ext uri="{FF2B5EF4-FFF2-40B4-BE49-F238E27FC236}">
                <a16:creationId xmlns:a16="http://schemas.microsoft.com/office/drawing/2014/main" id="{C5814F76-D8FE-8A68-2990-08E329804C98}"/>
              </a:ext>
            </a:extLst>
          </p:cNvPr>
          <p:cNvPicPr>
            <a:picLocks noChangeAspect="1"/>
          </p:cNvPicPr>
          <p:nvPr/>
        </p:nvPicPr>
        <p:blipFill>
          <a:blip r:embed="rId3"/>
          <a:stretch>
            <a:fillRect/>
          </a:stretch>
        </p:blipFill>
        <p:spPr>
          <a:xfrm>
            <a:off x="9797143" y="-189898"/>
            <a:ext cx="2286000" cy="2000250"/>
          </a:xfrm>
          <a:prstGeom prst="rect">
            <a:avLst/>
          </a:prstGeom>
        </p:spPr>
      </p:pic>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457199"/>
            <a:ext cx="7631709" cy="1091627"/>
          </a:xfrm>
        </p:spPr>
        <p:txBody>
          <a:bodyPr/>
          <a:lstStyle/>
          <a:p>
            <a:r>
              <a:rPr lang="en-US" dirty="0"/>
              <a:t>Authentication Issues</a:t>
            </a:r>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400" y="1785257"/>
            <a:ext cx="3494314" cy="4661581"/>
          </a:xfrm>
        </p:spPr>
        <p:txBody>
          <a:bodyPr>
            <a:normAutofit/>
          </a:bodyPr>
          <a:lstStyle/>
          <a:p>
            <a:pPr marL="0" indent="0">
              <a:buNone/>
            </a:pPr>
            <a:r>
              <a:rPr lang="en-GB" dirty="0"/>
              <a:t>Yes: 13 respondents (31%)</a:t>
            </a:r>
          </a:p>
          <a:p>
            <a:pPr marL="0" indent="0">
              <a:buNone/>
            </a:pPr>
            <a:r>
              <a:rPr lang="en-GB" dirty="0"/>
              <a:t>No: 28 respondents(67%)Common Issues:</a:t>
            </a:r>
          </a:p>
          <a:p>
            <a:pPr marL="0" indent="0">
              <a:buNone/>
            </a:pPr>
            <a:r>
              <a:rPr lang="en-GB" dirty="0"/>
              <a:t>Multiple authentication steps make login cumbersome</a:t>
            </a:r>
            <a:endParaRPr lang="en-US" dirty="0"/>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1"/>
          </p:nvPr>
        </p:nvSpPr>
        <p:spPr>
          <a:xfrm>
            <a:off x="4539344" y="1785257"/>
            <a:ext cx="4006170" cy="4661581"/>
          </a:xfrm>
        </p:spPr>
        <p:txBody>
          <a:bodyPr/>
          <a:lstStyle/>
          <a:p>
            <a:r>
              <a:rPr lang="en-GB" dirty="0"/>
              <a:t>The requirement of a code for access </a:t>
            </a:r>
          </a:p>
          <a:p>
            <a:r>
              <a:rPr lang="en-GB" dirty="0"/>
              <a:t>Some users experience login failures occasionally</a:t>
            </a:r>
          </a:p>
          <a:p>
            <a:r>
              <a:rPr lang="en-GB" dirty="0"/>
              <a:t>Recommendations include streamlining the authentication process to minimize the steps required for </a:t>
            </a:r>
            <a:r>
              <a:rPr lang="en-GB" sz="2000" dirty="0"/>
              <a:t>login</a:t>
            </a:r>
            <a:r>
              <a:rPr lang="en-GB" dirty="0"/>
              <a:t> while maintaining security.</a:t>
            </a:r>
            <a:endParaRPr lang="en-US" dirty="0"/>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10</a:t>
            </a:fld>
            <a:endParaRPr lang="en-US" dirty="0"/>
          </a:p>
        </p:txBody>
      </p:sp>
      <p:pic>
        <p:nvPicPr>
          <p:cNvPr id="2" name="Picture 1">
            <a:extLst>
              <a:ext uri="{FF2B5EF4-FFF2-40B4-BE49-F238E27FC236}">
                <a16:creationId xmlns:a16="http://schemas.microsoft.com/office/drawing/2014/main" id="{E6DAB7CE-E45D-DCDC-4ACE-A0BABB0A6403}"/>
              </a:ext>
            </a:extLst>
          </p:cNvPr>
          <p:cNvPicPr>
            <a:picLocks noChangeAspect="1"/>
          </p:cNvPicPr>
          <p:nvPr/>
        </p:nvPicPr>
        <p:blipFill rotWithShape="1">
          <a:blip r:embed="rId3"/>
          <a:srcRect l="16287" t="51408" r="17904" b="12547"/>
          <a:stretch/>
        </p:blipFill>
        <p:spPr bwMode="auto">
          <a:xfrm>
            <a:off x="914400" y="4277259"/>
            <a:ext cx="8153400" cy="2351183"/>
          </a:xfrm>
          <a:prstGeom prst="rect">
            <a:avLst/>
          </a:prstGeom>
          <a:ln>
            <a:noFill/>
          </a:ln>
          <a:extLst>
            <a:ext uri="{53640926-AAD7-44D8-BBD7-CCE9431645EC}">
              <a14:shadowObscured xmlns:a14="http://schemas.microsoft.com/office/drawing/2010/main"/>
            </a:ext>
          </a:extLst>
        </p:spPr>
      </p:pic>
      <p:pic>
        <p:nvPicPr>
          <p:cNvPr id="8" name="Picture Placeholder 7" descr="A logo of a tree and a book&#10;&#10;AI-generated content may be incorrect.">
            <a:extLst>
              <a:ext uri="{FF2B5EF4-FFF2-40B4-BE49-F238E27FC236}">
                <a16:creationId xmlns:a16="http://schemas.microsoft.com/office/drawing/2014/main" id="{1EC201AC-B87B-49E6-A346-87BA3EFE9734}"/>
              </a:ext>
            </a:extLst>
          </p:cNvPr>
          <p:cNvPicPr>
            <a:picLocks noGrp="1" noChangeAspect="1"/>
          </p:cNvPicPr>
          <p:nvPr>
            <p:ph type="pic" sz="quarter" idx="14"/>
          </p:nvPr>
        </p:nvPicPr>
        <p:blipFill>
          <a:blip r:embed="rId4"/>
          <a:srcRect l="26227" r="26227"/>
          <a:stretch>
            <a:fillRect/>
          </a:stretch>
        </p:blipFill>
        <p:spPr/>
      </p:pic>
    </p:spTree>
    <p:extLst>
      <p:ext uri="{BB962C8B-B14F-4D97-AF65-F5344CB8AC3E}">
        <p14:creationId xmlns:p14="http://schemas.microsoft.com/office/powerpoint/2010/main" val="194161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370114" y="550883"/>
            <a:ext cx="11680372" cy="1012782"/>
          </a:xfrm>
        </p:spPr>
        <p:txBody>
          <a:bodyPr/>
          <a:lstStyle/>
          <a:p>
            <a:r>
              <a:rPr lang="en-GB" dirty="0"/>
              <a:t>Ease of Accessing Learning Resources</a:t>
            </a:r>
            <a:endParaRPr lang="en-US" dirty="0"/>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914400" y="2331791"/>
            <a:ext cx="8305800" cy="4221409"/>
          </a:xfrm>
        </p:spPr>
        <p:txBody>
          <a:bodyPr>
            <a:normAutofit/>
          </a:bodyPr>
          <a:lstStyle/>
          <a:p>
            <a:pPr marL="342900" indent="-342900">
              <a:buFont typeface="Arial" panose="020B0604020202020204" pitchFamily="34" charset="0"/>
              <a:buChar char="•"/>
            </a:pPr>
            <a:r>
              <a:rPr lang="en-GB" dirty="0"/>
              <a:t>Extremely Easy: 29 respondents (69%)</a:t>
            </a:r>
          </a:p>
          <a:p>
            <a:pPr marL="342900" indent="-342900">
              <a:buFont typeface="Arial" panose="020B0604020202020204" pitchFamily="34" charset="0"/>
              <a:buChar char="•"/>
            </a:pPr>
            <a:r>
              <a:rPr lang="en-GB" dirty="0"/>
              <a:t>Somewhat Easy: 5 respondents (11.9%)</a:t>
            </a:r>
          </a:p>
          <a:p>
            <a:pPr marL="342900" indent="-342900">
              <a:buFont typeface="Arial" panose="020B0604020202020204" pitchFamily="34" charset="0"/>
              <a:buChar char="•"/>
            </a:pPr>
            <a:r>
              <a:rPr lang="en-GB" dirty="0"/>
              <a:t>Neutral: 5 respondents (11.9%)</a:t>
            </a:r>
          </a:p>
          <a:p>
            <a:pPr marL="342900" indent="-342900">
              <a:buFont typeface="Arial" panose="020B0604020202020204" pitchFamily="34" charset="0"/>
              <a:buChar char="•"/>
            </a:pPr>
            <a:r>
              <a:rPr lang="en-GB" dirty="0"/>
              <a:t>Not Easy: 3 respondents (7.2%)</a:t>
            </a:r>
          </a:p>
          <a:p>
            <a:pPr marL="342900" indent="-342900">
              <a:buFont typeface="Arial" panose="020B0604020202020204" pitchFamily="34" charset="0"/>
              <a:buChar char="•"/>
            </a:pPr>
            <a:r>
              <a:rPr lang="en-GB" dirty="0"/>
              <a:t>Extremely Difficult: 0 respondents (0%)</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 majority of respondents find accessing learning materials straightforward, but there remains a small percentage who struggle. This indicates a need for additional tutorials or improvements operationally.</a:t>
            </a:r>
            <a:endParaRPr lang="en-US" dirty="0"/>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11</a:t>
            </a:fld>
            <a:endParaRPr lang="en-US" dirty="0"/>
          </a:p>
        </p:txBody>
      </p:sp>
      <p:pic>
        <p:nvPicPr>
          <p:cNvPr id="5" name="Picture 4">
            <a:extLst>
              <a:ext uri="{FF2B5EF4-FFF2-40B4-BE49-F238E27FC236}">
                <a16:creationId xmlns:a16="http://schemas.microsoft.com/office/drawing/2014/main" id="{E7226152-B4CA-73F5-9F42-A0F4F58CC67D}"/>
              </a:ext>
            </a:extLst>
          </p:cNvPr>
          <p:cNvPicPr>
            <a:picLocks noChangeAspect="1"/>
          </p:cNvPicPr>
          <p:nvPr/>
        </p:nvPicPr>
        <p:blipFill>
          <a:blip r:embed="rId3"/>
          <a:stretch>
            <a:fillRect/>
          </a:stretch>
        </p:blipFill>
        <p:spPr>
          <a:xfrm>
            <a:off x="10410566" y="5044586"/>
            <a:ext cx="988959" cy="1009022"/>
          </a:xfrm>
          <a:prstGeom prst="rect">
            <a:avLst/>
          </a:prstGeom>
        </p:spPr>
      </p:pic>
    </p:spTree>
    <p:extLst>
      <p:ext uri="{BB962C8B-B14F-4D97-AF65-F5344CB8AC3E}">
        <p14:creationId xmlns:p14="http://schemas.microsoft.com/office/powerpoint/2010/main" val="407210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441706" y="506834"/>
            <a:ext cx="9879437" cy="980844"/>
          </a:xfrm>
        </p:spPr>
        <p:txBody>
          <a:bodyPr/>
          <a:lstStyle/>
          <a:p>
            <a:r>
              <a:rPr lang="en-GB" dirty="0"/>
              <a:t>Assignment Submission Satisfaction</a:t>
            </a:r>
            <a:endParaRPr lang="en-US" dirty="0"/>
          </a:p>
        </p:txBody>
      </p:sp>
      <p:sp>
        <p:nvSpPr>
          <p:cNvPr id="4" name="Text Placeholder 3">
            <a:extLst>
              <a:ext uri="{FF2B5EF4-FFF2-40B4-BE49-F238E27FC236}">
                <a16:creationId xmlns:a16="http://schemas.microsoft.com/office/drawing/2014/main" id="{97DCC342-9FD1-7055-EAAC-008DC851B13F}"/>
              </a:ext>
            </a:extLst>
          </p:cNvPr>
          <p:cNvSpPr>
            <a:spLocks noGrp="1"/>
          </p:cNvSpPr>
          <p:nvPr>
            <p:ph type="body" sz="quarter" idx="13"/>
          </p:nvPr>
        </p:nvSpPr>
        <p:spPr>
          <a:xfrm>
            <a:off x="620487" y="1846589"/>
            <a:ext cx="6085114" cy="4189229"/>
          </a:xfrm>
        </p:spPr>
        <p:txBody>
          <a:bodyPr/>
          <a:lstStyle/>
          <a:p>
            <a:r>
              <a:rPr lang="en-GB" sz="2000" dirty="0"/>
              <a:t>• Very Satisfied: 15 respondents (35.7%)</a:t>
            </a:r>
          </a:p>
          <a:p>
            <a:r>
              <a:rPr lang="en-GB" sz="2000" dirty="0"/>
              <a:t>Satisfied: 20 respondents (47.6%)</a:t>
            </a:r>
          </a:p>
          <a:p>
            <a:r>
              <a:rPr lang="en-GB" sz="2000" dirty="0"/>
              <a:t>Neutral: 3 respondents (7.1%)</a:t>
            </a:r>
          </a:p>
          <a:p>
            <a:r>
              <a:rPr lang="en-GB" sz="2000" dirty="0"/>
              <a:t>Very Dissatisfied: 4 respondents (9.5%)</a:t>
            </a:r>
          </a:p>
          <a:p>
            <a:endParaRPr lang="en-GB" sz="2000" dirty="0"/>
          </a:p>
          <a:p>
            <a:r>
              <a:rPr lang="en-GB" sz="2000" dirty="0"/>
              <a:t>Over 80% of users are satisfied with the assignment submission feature. However, the dissatisfied percentage suggests that improvements may be needed, possibly in the reliability of submission tracking or system responsiveness.</a:t>
            </a:r>
            <a:endParaRPr lang="en-US" sz="2000" dirty="0"/>
          </a:p>
        </p:txBody>
      </p:sp>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12</a:t>
            </a:fld>
            <a:endParaRPr lang="en-US" dirty="0"/>
          </a:p>
        </p:txBody>
      </p:sp>
      <p:sp>
        <p:nvSpPr>
          <p:cNvPr id="7" name="Content Placeholder 6">
            <a:extLst>
              <a:ext uri="{FF2B5EF4-FFF2-40B4-BE49-F238E27FC236}">
                <a16:creationId xmlns:a16="http://schemas.microsoft.com/office/drawing/2014/main" id="{518282F3-6BED-2134-4775-4DD591C90679}"/>
              </a:ext>
            </a:extLst>
          </p:cNvPr>
          <p:cNvSpPr>
            <a:spLocks noGrp="1"/>
          </p:cNvSpPr>
          <p:nvPr>
            <p:ph sz="half" idx="1"/>
          </p:nvPr>
        </p:nvSpPr>
        <p:spPr>
          <a:xfrm>
            <a:off x="7358742" y="1338943"/>
            <a:ext cx="4346448" cy="4398980"/>
          </a:xfrm>
        </p:spPr>
        <p:txBody>
          <a:bodyPr>
            <a:noAutofit/>
          </a:bodyPr>
          <a:lstStyle/>
          <a:p>
            <a:pPr marL="0" indent="0">
              <a:buNone/>
            </a:pPr>
            <a:r>
              <a:rPr lang="en-GB" dirty="0"/>
              <a:t>Resource Loading Performance </a:t>
            </a:r>
          </a:p>
          <a:p>
            <a:pPr marL="0" indent="0">
              <a:buNone/>
            </a:pPr>
            <a:endParaRPr lang="en-GB" dirty="0"/>
          </a:p>
          <a:p>
            <a:pPr marL="0" indent="0">
              <a:buNone/>
            </a:pPr>
            <a:r>
              <a:rPr lang="en-GB" dirty="0"/>
              <a:t>Always loads quickly: 15 respondents (35.7%)</a:t>
            </a:r>
          </a:p>
          <a:p>
            <a:pPr marL="0" indent="0">
              <a:buNone/>
            </a:pPr>
            <a:endParaRPr lang="en-GB" dirty="0"/>
          </a:p>
          <a:p>
            <a:pPr marL="0" indent="0">
              <a:buNone/>
            </a:pPr>
            <a:r>
              <a:rPr lang="en-GB" dirty="0"/>
              <a:t>Occasional delays/errors: 8 respondents (19%)</a:t>
            </a:r>
          </a:p>
          <a:p>
            <a:pPr marL="0" indent="0">
              <a:buNone/>
            </a:pPr>
            <a:endParaRPr lang="en-GB" dirty="0"/>
          </a:p>
          <a:p>
            <a:pPr marL="0" indent="0">
              <a:buNone/>
            </a:pPr>
            <a:r>
              <a:rPr lang="en-GB" dirty="0"/>
              <a:t>Depends on signal strength: 15 respondents (35.7%)</a:t>
            </a:r>
          </a:p>
          <a:p>
            <a:pPr marL="0" indent="0">
              <a:buNone/>
            </a:pPr>
            <a:endParaRPr lang="en-GB" dirty="0"/>
          </a:p>
          <a:p>
            <a:pPr marL="0" indent="0">
              <a:buNone/>
            </a:pPr>
            <a:r>
              <a:rPr lang="en-GB" dirty="0"/>
              <a:t>Never loads properly: 4 respondents (9.5%)</a:t>
            </a:r>
          </a:p>
          <a:p>
            <a:pPr marL="0" indent="0">
              <a:buNone/>
            </a:pPr>
            <a:endParaRPr lang="en-GB" dirty="0"/>
          </a:p>
          <a:p>
            <a:pPr marL="0" indent="0">
              <a:buNone/>
            </a:pPr>
            <a:r>
              <a:rPr lang="en-GB" dirty="0"/>
              <a:t>Network connectivity plays a major role in app performance, with nearly 36% of respondents experiencing variable loading times based on signal strength.</a:t>
            </a:r>
            <a:endParaRPr lang="en-ZA" dirty="0"/>
          </a:p>
        </p:txBody>
      </p:sp>
      <p:pic>
        <p:nvPicPr>
          <p:cNvPr id="8" name="Picture 7">
            <a:extLst>
              <a:ext uri="{FF2B5EF4-FFF2-40B4-BE49-F238E27FC236}">
                <a16:creationId xmlns:a16="http://schemas.microsoft.com/office/drawing/2014/main" id="{58CD083C-924E-30E3-3873-391539BF3676}"/>
              </a:ext>
            </a:extLst>
          </p:cNvPr>
          <p:cNvPicPr>
            <a:picLocks noChangeAspect="1"/>
          </p:cNvPicPr>
          <p:nvPr/>
        </p:nvPicPr>
        <p:blipFill>
          <a:blip r:embed="rId3"/>
          <a:stretch>
            <a:fillRect/>
          </a:stretch>
        </p:blipFill>
        <p:spPr>
          <a:xfrm>
            <a:off x="10826663" y="73584"/>
            <a:ext cx="988959" cy="1009022"/>
          </a:xfrm>
          <a:prstGeom prst="rect">
            <a:avLst/>
          </a:prstGeom>
        </p:spPr>
      </p:pic>
    </p:spTree>
    <p:extLst>
      <p:ext uri="{BB962C8B-B14F-4D97-AF65-F5344CB8AC3E}">
        <p14:creationId xmlns:p14="http://schemas.microsoft.com/office/powerpoint/2010/main" val="396999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dirty="0"/>
              <a:t>Grading Process Satisfaction</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5829147" cy="3961593"/>
          </a:xfrm>
        </p:spPr>
        <p:txBody>
          <a:bodyPr>
            <a:normAutofit/>
          </a:bodyPr>
          <a:lstStyle/>
          <a:p>
            <a:r>
              <a:rPr lang="en-GB" dirty="0"/>
              <a:t>Excellent: 10 respondents (23.8%)</a:t>
            </a:r>
          </a:p>
          <a:p>
            <a:r>
              <a:rPr lang="en-GB" dirty="0"/>
              <a:t>Good: 22 respondents (52.4%)</a:t>
            </a:r>
          </a:p>
          <a:p>
            <a:r>
              <a:rPr lang="en-GB" dirty="0"/>
              <a:t>Fair: 8 respondents (19%)</a:t>
            </a:r>
          </a:p>
          <a:p>
            <a:r>
              <a:rPr lang="en-GB" dirty="0"/>
              <a:t>Poor: 1 respondent (2.4%)</a:t>
            </a:r>
          </a:p>
          <a:p>
            <a:r>
              <a:rPr lang="en-GB" dirty="0"/>
              <a:t>Very Good: 1 respondent (2.4%)</a:t>
            </a:r>
          </a:p>
          <a:p>
            <a:r>
              <a:rPr lang="en-GB" dirty="0"/>
              <a:t>Challenges in Setting &amp; Grading:  Grading not possible in the app</a:t>
            </a:r>
          </a:p>
          <a:p>
            <a:r>
              <a:rPr lang="en-GB" dirty="0"/>
              <a:t>Difficulty in saving progress while setting/marking using the app. Users suggest allowing grading functionalities to be activated within the app.</a:t>
            </a:r>
            <a:endParaRPr lang="en-US" dirty="0"/>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13</a:t>
            </a:fld>
            <a:endParaRPr lang="en-US" dirty="0"/>
          </a:p>
        </p:txBody>
      </p:sp>
      <p:pic>
        <p:nvPicPr>
          <p:cNvPr id="4" name="Picture 3">
            <a:extLst>
              <a:ext uri="{FF2B5EF4-FFF2-40B4-BE49-F238E27FC236}">
                <a16:creationId xmlns:a16="http://schemas.microsoft.com/office/drawing/2014/main" id="{E0210FEC-DB48-33E7-0E2B-FC9575E9D584}"/>
              </a:ext>
            </a:extLst>
          </p:cNvPr>
          <p:cNvPicPr>
            <a:picLocks noChangeAspect="1"/>
          </p:cNvPicPr>
          <p:nvPr/>
        </p:nvPicPr>
        <p:blipFill>
          <a:blip r:embed="rId3"/>
          <a:stretch>
            <a:fillRect/>
          </a:stretch>
        </p:blipFill>
        <p:spPr>
          <a:xfrm>
            <a:off x="10641436" y="547181"/>
            <a:ext cx="988959" cy="1009022"/>
          </a:xfrm>
          <a:prstGeom prst="rect">
            <a:avLst/>
          </a:prstGeom>
        </p:spPr>
      </p:pic>
      <p:pic>
        <p:nvPicPr>
          <p:cNvPr id="5" name="Content Placeholder 4">
            <a:extLst>
              <a:ext uri="{FF2B5EF4-FFF2-40B4-BE49-F238E27FC236}">
                <a16:creationId xmlns:a16="http://schemas.microsoft.com/office/drawing/2014/main" id="{DAF20FC4-87E8-7B57-D0AD-89118AFC52C8}"/>
              </a:ext>
            </a:extLst>
          </p:cNvPr>
          <p:cNvPicPr>
            <a:picLocks noGrp="1" noChangeAspect="1"/>
          </p:cNvPicPr>
          <p:nvPr>
            <p:ph sz="half" idx="15"/>
          </p:nvPr>
        </p:nvPicPr>
        <p:blipFill rotWithShape="1">
          <a:blip r:embed="rId4"/>
          <a:srcRect l="16175" t="45696" r="16907" b="21411"/>
          <a:stretch/>
        </p:blipFill>
        <p:spPr bwMode="auto">
          <a:xfrm>
            <a:off x="6574971" y="2185606"/>
            <a:ext cx="4850267" cy="18094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802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3E0A-956A-A7BB-70E1-7197346CDF7F}"/>
              </a:ext>
            </a:extLst>
          </p:cNvPr>
          <p:cNvSpPr>
            <a:spLocks noGrp="1"/>
          </p:cNvSpPr>
          <p:nvPr>
            <p:ph type="title"/>
          </p:nvPr>
        </p:nvSpPr>
        <p:spPr>
          <a:xfrm>
            <a:off x="566057" y="1057274"/>
            <a:ext cx="11625943" cy="471489"/>
          </a:xfrm>
        </p:spPr>
        <p:txBody>
          <a:bodyPr/>
          <a:lstStyle/>
          <a:p>
            <a:r>
              <a:rPr lang="en-ZA" dirty="0"/>
              <a:t>Continuous Improvement and Training</a:t>
            </a:r>
          </a:p>
        </p:txBody>
      </p:sp>
      <p:sp>
        <p:nvSpPr>
          <p:cNvPr id="3" name="Content Placeholder 2">
            <a:extLst>
              <a:ext uri="{FF2B5EF4-FFF2-40B4-BE49-F238E27FC236}">
                <a16:creationId xmlns:a16="http://schemas.microsoft.com/office/drawing/2014/main" id="{420A3EE5-E773-66B9-3F15-E55C1ED7216B}"/>
              </a:ext>
            </a:extLst>
          </p:cNvPr>
          <p:cNvSpPr>
            <a:spLocks noGrp="1"/>
          </p:cNvSpPr>
          <p:nvPr>
            <p:ph sz="half" idx="2"/>
          </p:nvPr>
        </p:nvSpPr>
        <p:spPr>
          <a:xfrm>
            <a:off x="1164772" y="1970314"/>
            <a:ext cx="6214940" cy="3113315"/>
          </a:xfrm>
        </p:spPr>
        <p:txBody>
          <a:bodyPr>
            <a:normAutofit fontScale="92500" lnSpcReduction="20000"/>
          </a:bodyPr>
          <a:lstStyle/>
          <a:p>
            <a:r>
              <a:rPr lang="en-GB" sz="2000" dirty="0"/>
              <a:t>Fundamental to the success of Online Education Using Moodle App at Vhembe TVET College is </a:t>
            </a:r>
            <a:r>
              <a:rPr lang="en-GB" sz="2000" dirty="0" err="1"/>
              <a:t>quortely</a:t>
            </a:r>
            <a:r>
              <a:rPr lang="en-GB" sz="2000" dirty="0"/>
              <a:t> trainings </a:t>
            </a:r>
          </a:p>
          <a:p>
            <a:endParaRPr lang="en-GB" sz="2000" dirty="0"/>
          </a:p>
          <a:p>
            <a:r>
              <a:rPr lang="en-GB" sz="2000" dirty="0"/>
              <a:t>The training focuses on continuous improvement and training for both lecturers and students. </a:t>
            </a:r>
          </a:p>
          <a:p>
            <a:endParaRPr lang="en-GB" sz="2000" dirty="0"/>
          </a:p>
          <a:p>
            <a:r>
              <a:rPr lang="en-GB" sz="2000" dirty="0"/>
              <a:t>This commitment ensures that all stakeholders remain adept in using digital App effectively while adapting to new trends in the educational landscape.</a:t>
            </a:r>
            <a:endParaRPr lang="en-ZA" sz="2000" dirty="0"/>
          </a:p>
        </p:txBody>
      </p:sp>
      <p:pic>
        <p:nvPicPr>
          <p:cNvPr id="7" name="Content Placeholder 6" descr="A group of people in a classroom&#10;&#10;AI-generated content may be incorrect.">
            <a:extLst>
              <a:ext uri="{FF2B5EF4-FFF2-40B4-BE49-F238E27FC236}">
                <a16:creationId xmlns:a16="http://schemas.microsoft.com/office/drawing/2014/main" id="{CEC6F6E2-F39D-04AD-9106-CAE299E2FE2D}"/>
              </a:ext>
            </a:extLst>
          </p:cNvPr>
          <p:cNvPicPr>
            <a:picLocks noGrp="1" noChangeAspect="1"/>
          </p:cNvPicPr>
          <p:nvPr>
            <p:ph sz="half" idx="15"/>
          </p:nvPr>
        </p:nvPicPr>
        <p:blipFill>
          <a:blip r:embed="rId2"/>
          <a:stretch>
            <a:fillRect/>
          </a:stretch>
        </p:blipFill>
        <p:spPr>
          <a:xfrm rot="16200000">
            <a:off x="8056276" y="1300904"/>
            <a:ext cx="2970333" cy="3960812"/>
          </a:xfrm>
        </p:spPr>
      </p:pic>
      <p:sp>
        <p:nvSpPr>
          <p:cNvPr id="5" name="Slide Number Placeholder 4">
            <a:extLst>
              <a:ext uri="{FF2B5EF4-FFF2-40B4-BE49-F238E27FC236}">
                <a16:creationId xmlns:a16="http://schemas.microsoft.com/office/drawing/2014/main" id="{B750B787-3C48-DC2A-3215-94BB8895D1A0}"/>
              </a:ext>
            </a:extLst>
          </p:cNvPr>
          <p:cNvSpPr>
            <a:spLocks noGrp="1"/>
          </p:cNvSpPr>
          <p:nvPr>
            <p:ph type="sldNum" sz="quarter" idx="10"/>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386286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49C4-7180-35A6-587E-F5D92B1A551B}"/>
              </a:ext>
            </a:extLst>
          </p:cNvPr>
          <p:cNvSpPr>
            <a:spLocks noGrp="1"/>
          </p:cNvSpPr>
          <p:nvPr>
            <p:ph type="title"/>
          </p:nvPr>
        </p:nvSpPr>
        <p:spPr/>
        <p:txBody>
          <a:bodyPr/>
          <a:lstStyle/>
          <a:p>
            <a:r>
              <a:rPr lang="en-GB" sz="3600" dirty="0"/>
              <a:t>refresher training</a:t>
            </a:r>
            <a:endParaRPr lang="en-ZA" dirty="0"/>
          </a:p>
        </p:txBody>
      </p:sp>
      <p:sp>
        <p:nvSpPr>
          <p:cNvPr id="3" name="Content Placeholder 2">
            <a:extLst>
              <a:ext uri="{FF2B5EF4-FFF2-40B4-BE49-F238E27FC236}">
                <a16:creationId xmlns:a16="http://schemas.microsoft.com/office/drawing/2014/main" id="{393A40F8-5CC8-BACB-B5A5-742936A36E1A}"/>
              </a:ext>
            </a:extLst>
          </p:cNvPr>
          <p:cNvSpPr>
            <a:spLocks noGrp="1"/>
          </p:cNvSpPr>
          <p:nvPr>
            <p:ph sz="half" idx="2"/>
          </p:nvPr>
        </p:nvSpPr>
        <p:spPr/>
        <p:txBody>
          <a:bodyPr>
            <a:normAutofit/>
          </a:bodyPr>
          <a:lstStyle/>
          <a:p>
            <a:r>
              <a:rPr lang="en-GB" sz="2400" dirty="0"/>
              <a:t>Lecturers receive essential refresher training at the beginning of each term or semester. </a:t>
            </a:r>
          </a:p>
          <a:p>
            <a:endParaRPr lang="en-GB" sz="2400" dirty="0"/>
          </a:p>
          <a:p>
            <a:r>
              <a:rPr lang="en-GB" sz="2400" dirty="0"/>
              <a:t>This training equips them with the latest trends in digital education and ensures they are proficient in utilizing the Moodle LMS effectively.</a:t>
            </a:r>
            <a:endParaRPr lang="en-ZA" sz="2400" dirty="0"/>
          </a:p>
        </p:txBody>
      </p:sp>
      <p:pic>
        <p:nvPicPr>
          <p:cNvPr id="7" name="Content Placeholder 6" descr="A group of people sitting at a table with laptops&#10;&#10;AI-generated content may be incorrect.">
            <a:extLst>
              <a:ext uri="{FF2B5EF4-FFF2-40B4-BE49-F238E27FC236}">
                <a16:creationId xmlns:a16="http://schemas.microsoft.com/office/drawing/2014/main" id="{A666F2ED-452D-902D-6B33-FACB0B69EF49}"/>
              </a:ext>
            </a:extLst>
          </p:cNvPr>
          <p:cNvPicPr>
            <a:picLocks noGrp="1" noChangeAspect="1"/>
          </p:cNvPicPr>
          <p:nvPr>
            <p:ph sz="half" idx="15"/>
          </p:nvPr>
        </p:nvPicPr>
        <p:blipFill>
          <a:blip r:embed="rId2"/>
          <a:stretch>
            <a:fillRect/>
          </a:stretch>
        </p:blipFill>
        <p:spPr>
          <a:xfrm>
            <a:off x="8568978" y="2303463"/>
            <a:ext cx="2227956" cy="3960812"/>
          </a:xfrm>
        </p:spPr>
      </p:pic>
      <p:sp>
        <p:nvSpPr>
          <p:cNvPr id="5" name="Slide Number Placeholder 4">
            <a:extLst>
              <a:ext uri="{FF2B5EF4-FFF2-40B4-BE49-F238E27FC236}">
                <a16:creationId xmlns:a16="http://schemas.microsoft.com/office/drawing/2014/main" id="{5C14B31A-8C7B-85B3-C9E3-A4BADFCB4A83}"/>
              </a:ext>
            </a:extLst>
          </p:cNvPr>
          <p:cNvSpPr>
            <a:spLocks noGrp="1"/>
          </p:cNvSpPr>
          <p:nvPr>
            <p:ph type="sldNum" sz="quarter" idx="10"/>
          </p:nvPr>
        </p:nvSpPr>
        <p:spPr/>
        <p:txBody>
          <a:bodyPr/>
          <a:lstStyle/>
          <a:p>
            <a:fld id="{48F63A3B-78C7-47BE-AE5E-E10140E04643}" type="slidenum">
              <a:rPr lang="en-US" smtClean="0"/>
              <a:pPr/>
              <a:t>15</a:t>
            </a:fld>
            <a:endParaRPr lang="en-US" dirty="0"/>
          </a:p>
        </p:txBody>
      </p:sp>
      <p:pic>
        <p:nvPicPr>
          <p:cNvPr id="8" name="Picture 7">
            <a:extLst>
              <a:ext uri="{FF2B5EF4-FFF2-40B4-BE49-F238E27FC236}">
                <a16:creationId xmlns:a16="http://schemas.microsoft.com/office/drawing/2014/main" id="{0475D393-5190-C5B3-ABCF-9D2E68410AF3}"/>
              </a:ext>
            </a:extLst>
          </p:cNvPr>
          <p:cNvPicPr>
            <a:picLocks noChangeAspect="1"/>
          </p:cNvPicPr>
          <p:nvPr/>
        </p:nvPicPr>
        <p:blipFill>
          <a:blip r:embed="rId3"/>
          <a:stretch>
            <a:fillRect/>
          </a:stretch>
        </p:blipFill>
        <p:spPr>
          <a:xfrm>
            <a:off x="10641436" y="547181"/>
            <a:ext cx="988959" cy="1009022"/>
          </a:xfrm>
          <a:prstGeom prst="rect">
            <a:avLst/>
          </a:prstGeom>
        </p:spPr>
      </p:pic>
    </p:spTree>
    <p:extLst>
      <p:ext uri="{BB962C8B-B14F-4D97-AF65-F5344CB8AC3E}">
        <p14:creationId xmlns:p14="http://schemas.microsoft.com/office/powerpoint/2010/main" val="362009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B085-D401-B5F3-2DF3-07649E117DED}"/>
              </a:ext>
            </a:extLst>
          </p:cNvPr>
          <p:cNvSpPr>
            <a:spLocks noGrp="1"/>
          </p:cNvSpPr>
          <p:nvPr>
            <p:ph type="title"/>
          </p:nvPr>
        </p:nvSpPr>
        <p:spPr/>
        <p:txBody>
          <a:bodyPr/>
          <a:lstStyle/>
          <a:p>
            <a:r>
              <a:rPr lang="en-ZA" dirty="0"/>
              <a:t>Student Training Programs</a:t>
            </a:r>
          </a:p>
        </p:txBody>
      </p:sp>
      <p:sp>
        <p:nvSpPr>
          <p:cNvPr id="3" name="Content Placeholder 2">
            <a:extLst>
              <a:ext uri="{FF2B5EF4-FFF2-40B4-BE49-F238E27FC236}">
                <a16:creationId xmlns:a16="http://schemas.microsoft.com/office/drawing/2014/main" id="{30557617-7245-945C-7576-7AD825FDE7D5}"/>
              </a:ext>
            </a:extLst>
          </p:cNvPr>
          <p:cNvSpPr>
            <a:spLocks noGrp="1"/>
          </p:cNvSpPr>
          <p:nvPr>
            <p:ph sz="half" idx="2"/>
          </p:nvPr>
        </p:nvSpPr>
        <p:spPr/>
        <p:txBody>
          <a:bodyPr/>
          <a:lstStyle/>
          <a:p>
            <a:endParaRPr lang="en-GB" dirty="0"/>
          </a:p>
          <a:p>
            <a:r>
              <a:rPr lang="en-GB" sz="2400" dirty="0"/>
              <a:t>At the start of each term, students undergo training designed to familiarize them with the LMS and its features. </a:t>
            </a:r>
          </a:p>
          <a:p>
            <a:r>
              <a:rPr lang="en-GB" sz="2400" dirty="0"/>
              <a:t>These initiative helps ease their anxiety about online learning.</a:t>
            </a:r>
          </a:p>
          <a:p>
            <a:r>
              <a:rPr lang="en-GB" sz="2400" dirty="0"/>
              <a:t>Empowers them to navigate digital platforms confidently for their education.</a:t>
            </a:r>
            <a:endParaRPr lang="en-ZA" sz="2400" dirty="0"/>
          </a:p>
        </p:txBody>
      </p:sp>
      <p:pic>
        <p:nvPicPr>
          <p:cNvPr id="7" name="Content Placeholder 6" descr="A group of people sitting at desks with laptops&#10;&#10;AI-generated content may be incorrect.">
            <a:extLst>
              <a:ext uri="{FF2B5EF4-FFF2-40B4-BE49-F238E27FC236}">
                <a16:creationId xmlns:a16="http://schemas.microsoft.com/office/drawing/2014/main" id="{341D97BC-D1D5-8100-29BE-09D16A7713CC}"/>
              </a:ext>
            </a:extLst>
          </p:cNvPr>
          <p:cNvPicPr>
            <a:picLocks noGrp="1" noChangeAspect="1"/>
          </p:cNvPicPr>
          <p:nvPr>
            <p:ph sz="half" idx="15"/>
          </p:nvPr>
        </p:nvPicPr>
        <p:blipFill>
          <a:blip r:embed="rId2"/>
          <a:stretch>
            <a:fillRect/>
          </a:stretch>
        </p:blipFill>
        <p:spPr>
          <a:xfrm>
            <a:off x="8568978" y="2303463"/>
            <a:ext cx="2227956" cy="3960812"/>
          </a:xfrm>
        </p:spPr>
      </p:pic>
      <p:sp>
        <p:nvSpPr>
          <p:cNvPr id="5" name="Slide Number Placeholder 4">
            <a:extLst>
              <a:ext uri="{FF2B5EF4-FFF2-40B4-BE49-F238E27FC236}">
                <a16:creationId xmlns:a16="http://schemas.microsoft.com/office/drawing/2014/main" id="{97280576-E602-3E81-384D-90144C9A951A}"/>
              </a:ext>
            </a:extLst>
          </p:cNvPr>
          <p:cNvSpPr>
            <a:spLocks noGrp="1"/>
          </p:cNvSpPr>
          <p:nvPr>
            <p:ph type="sldNum" sz="quarter" idx="10"/>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542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A324-0737-F0DA-1F7D-10CBE06D7C3F}"/>
              </a:ext>
            </a:extLst>
          </p:cNvPr>
          <p:cNvSpPr>
            <a:spLocks noGrp="1"/>
          </p:cNvSpPr>
          <p:nvPr>
            <p:ph type="title"/>
          </p:nvPr>
        </p:nvSpPr>
        <p:spPr>
          <a:xfrm>
            <a:off x="914400" y="1057275"/>
            <a:ext cx="10511627" cy="706212"/>
          </a:xfrm>
        </p:spPr>
        <p:txBody>
          <a:bodyPr/>
          <a:lstStyle/>
          <a:p>
            <a:r>
              <a:rPr lang="en-US" dirty="0"/>
              <a:t>Recommendation Moodle App?</a:t>
            </a:r>
          </a:p>
        </p:txBody>
      </p:sp>
      <p:graphicFrame>
        <p:nvGraphicFramePr>
          <p:cNvPr id="5" name="Content Placeholder 4">
            <a:extLst>
              <a:ext uri="{FF2B5EF4-FFF2-40B4-BE49-F238E27FC236}">
                <a16:creationId xmlns:a16="http://schemas.microsoft.com/office/drawing/2014/main" id="{AC0C7FF8-9CAF-6C67-C1E5-AF40401D0B3D}"/>
              </a:ext>
            </a:extLst>
          </p:cNvPr>
          <p:cNvGraphicFramePr>
            <a:graphicFrameLocks noGrp="1"/>
          </p:cNvGraphicFramePr>
          <p:nvPr>
            <p:ph sz="quarter" idx="4"/>
            <p:extLst>
              <p:ext uri="{D42A27DB-BD31-4B8C-83A1-F6EECF244321}">
                <p14:modId xmlns:p14="http://schemas.microsoft.com/office/powerpoint/2010/main" val="2883320196"/>
              </p:ext>
            </p:extLst>
          </p:nvPr>
        </p:nvGraphicFramePr>
        <p:xfrm>
          <a:off x="914400" y="2316163"/>
          <a:ext cx="10510836" cy="4753425"/>
        </p:xfrm>
        <a:graphic>
          <a:graphicData uri="http://schemas.openxmlformats.org/drawingml/2006/table">
            <a:tbl>
              <a:tblPr firstRow="1" bandRow="1">
                <a:tableStyleId>{C083E6E3-FA7D-4D7B-A595-EF9225AFEA82}</a:tableStyleId>
              </a:tblPr>
              <a:tblGrid>
                <a:gridCol w="4080076">
                  <a:extLst>
                    <a:ext uri="{9D8B030D-6E8A-4147-A177-3AD203B41FA5}">
                      <a16:colId xmlns:a16="http://schemas.microsoft.com/office/drawing/2014/main" val="1764027237"/>
                    </a:ext>
                  </a:extLst>
                </a:gridCol>
                <a:gridCol w="4080076">
                  <a:extLst>
                    <a:ext uri="{9D8B030D-6E8A-4147-A177-3AD203B41FA5}">
                      <a16:colId xmlns:a16="http://schemas.microsoft.com/office/drawing/2014/main" val="778914542"/>
                    </a:ext>
                  </a:extLst>
                </a:gridCol>
                <a:gridCol w="1175342">
                  <a:extLst>
                    <a:ext uri="{9D8B030D-6E8A-4147-A177-3AD203B41FA5}">
                      <a16:colId xmlns:a16="http://schemas.microsoft.com/office/drawing/2014/main" val="4233386372"/>
                    </a:ext>
                  </a:extLst>
                </a:gridCol>
                <a:gridCol w="1175342">
                  <a:extLst>
                    <a:ext uri="{9D8B030D-6E8A-4147-A177-3AD203B41FA5}">
                      <a16:colId xmlns:a16="http://schemas.microsoft.com/office/drawing/2014/main" val="1626524931"/>
                    </a:ext>
                  </a:extLst>
                </a:gridCol>
              </a:tblGrid>
              <a:tr h="658077">
                <a:tc>
                  <a:txBody>
                    <a:bodyPr/>
                    <a:lstStyle/>
                    <a:p>
                      <a:r>
                        <a:rPr lang="en-GB" dirty="0"/>
                        <a:t>• Yes: 39 respondents (92.9%)•</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865033212"/>
                  </a:ext>
                </a:extLst>
              </a:tr>
              <a:tr h="658077">
                <a:tc>
                  <a:txBody>
                    <a:bodyPr/>
                    <a:lstStyle/>
                    <a:p>
                      <a:r>
                        <a:rPr lang="en-GB" dirty="0"/>
                        <a:t>No: 2 respondents (4.8%)</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773796761"/>
                  </a:ext>
                </a:extLst>
              </a:tr>
              <a:tr h="658077">
                <a:tc>
                  <a:txBody>
                    <a:bodyPr/>
                    <a:lstStyle/>
                    <a:p>
                      <a:r>
                        <a:rPr lang="en-GB" dirty="0"/>
                        <a:t>Maybe: 1 respondent (2.4%)</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789202252"/>
                  </a:ext>
                </a:extLst>
              </a:tr>
              <a:tr h="658077">
                <a:tc>
                  <a:txBody>
                    <a:bodyPr/>
                    <a:lstStyle/>
                    <a:p>
                      <a:r>
                        <a:rPr lang="en-GB" dirty="0"/>
                        <a:t>• A highly positive recommendation rate highlights the app’s success but also emphasizes the importance of resolving existing technical issues to maintain user trust.</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325356481"/>
                  </a:ext>
                </a:extLst>
              </a:tr>
              <a:tr h="658077">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322085491"/>
                  </a:ext>
                </a:extLst>
              </a:tr>
              <a:tr h="658077">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682318458"/>
                  </a:ext>
                </a:extLst>
              </a:tr>
            </a:tbl>
          </a:graphicData>
        </a:graphic>
      </p:graphicFrame>
      <p:sp>
        <p:nvSpPr>
          <p:cNvPr id="3" name="Slide Number Placeholder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17</a:t>
            </a:fld>
            <a:endParaRPr lang="en-US" dirty="0"/>
          </a:p>
        </p:txBody>
      </p:sp>
      <p:pic>
        <p:nvPicPr>
          <p:cNvPr id="4" name="Picture 3">
            <a:extLst>
              <a:ext uri="{FF2B5EF4-FFF2-40B4-BE49-F238E27FC236}">
                <a16:creationId xmlns:a16="http://schemas.microsoft.com/office/drawing/2014/main" id="{A7798DED-2083-303B-A200-870FB1DCD33D}"/>
              </a:ext>
            </a:extLst>
          </p:cNvPr>
          <p:cNvPicPr>
            <a:picLocks noChangeAspect="1"/>
          </p:cNvPicPr>
          <p:nvPr/>
        </p:nvPicPr>
        <p:blipFill rotWithShape="1">
          <a:blip r:embed="rId3"/>
          <a:srcRect l="17394" t="23242" r="17239" b="35198"/>
          <a:stretch/>
        </p:blipFill>
        <p:spPr bwMode="auto">
          <a:xfrm>
            <a:off x="5519056" y="2878817"/>
            <a:ext cx="5671457" cy="280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621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AA3E-F873-E9EE-8DEE-F7F32AA1E68D}"/>
              </a:ext>
            </a:extLst>
          </p:cNvPr>
          <p:cNvSpPr>
            <a:spLocks noGrp="1"/>
          </p:cNvSpPr>
          <p:nvPr>
            <p:ph type="title"/>
          </p:nvPr>
        </p:nvSpPr>
        <p:spPr/>
        <p:txBody>
          <a:bodyPr/>
          <a:lstStyle/>
          <a:p>
            <a:r>
              <a:rPr lang="en-GB" dirty="0"/>
              <a:t>Overall Experience Rating (Out of 5 stars)</a:t>
            </a:r>
            <a:endParaRPr lang="en-ZA" dirty="0"/>
          </a:p>
        </p:txBody>
      </p:sp>
      <p:sp>
        <p:nvSpPr>
          <p:cNvPr id="3" name="Content Placeholder 2">
            <a:extLst>
              <a:ext uri="{FF2B5EF4-FFF2-40B4-BE49-F238E27FC236}">
                <a16:creationId xmlns:a16="http://schemas.microsoft.com/office/drawing/2014/main" id="{CEA19A20-63D6-51E6-CC2D-3041CA0D8579}"/>
              </a:ext>
            </a:extLst>
          </p:cNvPr>
          <p:cNvSpPr>
            <a:spLocks noGrp="1"/>
          </p:cNvSpPr>
          <p:nvPr>
            <p:ph sz="quarter" idx="4"/>
          </p:nvPr>
        </p:nvSpPr>
        <p:spPr/>
        <p:txBody>
          <a:bodyPr/>
          <a:lstStyle/>
          <a:p>
            <a:r>
              <a:rPr lang="en-GB" dirty="0"/>
              <a:t>• Average Rating: 4.24This rating indicates overall satisfaction but also signals room for refinements to achieve a near-perfect user experience.</a:t>
            </a:r>
            <a:endParaRPr lang="en-ZA" dirty="0"/>
          </a:p>
        </p:txBody>
      </p:sp>
      <p:sp>
        <p:nvSpPr>
          <p:cNvPr id="4" name="Slide Number Placeholder 3">
            <a:extLst>
              <a:ext uri="{FF2B5EF4-FFF2-40B4-BE49-F238E27FC236}">
                <a16:creationId xmlns:a16="http://schemas.microsoft.com/office/drawing/2014/main" id="{67574464-9E4E-7F0D-B220-C878DC51AB6F}"/>
              </a:ext>
            </a:extLst>
          </p:cNvPr>
          <p:cNvSpPr>
            <a:spLocks noGrp="1"/>
          </p:cNvSpPr>
          <p:nvPr>
            <p:ph type="sldNum" sz="quarter" idx="10"/>
          </p:nvPr>
        </p:nvSpPr>
        <p:spPr/>
        <p:txBody>
          <a:bodyPr/>
          <a:lstStyle/>
          <a:p>
            <a:fld id="{48F63A3B-78C7-47BE-AE5E-E10140E04643}" type="slidenum">
              <a:rPr lang="en-US" smtClean="0"/>
              <a:pPr/>
              <a:t>18</a:t>
            </a:fld>
            <a:endParaRPr lang="en-US" dirty="0"/>
          </a:p>
        </p:txBody>
      </p:sp>
      <p:pic>
        <p:nvPicPr>
          <p:cNvPr id="5" name="Picture 4">
            <a:extLst>
              <a:ext uri="{FF2B5EF4-FFF2-40B4-BE49-F238E27FC236}">
                <a16:creationId xmlns:a16="http://schemas.microsoft.com/office/drawing/2014/main" id="{93DEE969-5A7B-E124-8B63-2D03E55BF289}"/>
              </a:ext>
            </a:extLst>
          </p:cNvPr>
          <p:cNvPicPr>
            <a:picLocks noChangeAspect="1"/>
          </p:cNvPicPr>
          <p:nvPr/>
        </p:nvPicPr>
        <p:blipFill>
          <a:blip r:embed="rId2"/>
          <a:stretch>
            <a:fillRect/>
          </a:stretch>
        </p:blipFill>
        <p:spPr>
          <a:xfrm>
            <a:off x="10737138" y="185057"/>
            <a:ext cx="988959" cy="807924"/>
          </a:xfrm>
          <a:prstGeom prst="rect">
            <a:avLst/>
          </a:prstGeom>
        </p:spPr>
      </p:pic>
      <p:pic>
        <p:nvPicPr>
          <p:cNvPr id="6" name="Picture 5">
            <a:extLst>
              <a:ext uri="{FF2B5EF4-FFF2-40B4-BE49-F238E27FC236}">
                <a16:creationId xmlns:a16="http://schemas.microsoft.com/office/drawing/2014/main" id="{2E077993-8F9F-10AA-B0C3-EE1D7A91F096}"/>
              </a:ext>
            </a:extLst>
          </p:cNvPr>
          <p:cNvPicPr>
            <a:picLocks noChangeAspect="1"/>
          </p:cNvPicPr>
          <p:nvPr/>
        </p:nvPicPr>
        <p:blipFill rotWithShape="1">
          <a:blip r:embed="rId3"/>
          <a:srcRect l="19499" t="29545" r="20784" b="38941"/>
          <a:stretch/>
        </p:blipFill>
        <p:spPr bwMode="auto">
          <a:xfrm>
            <a:off x="2318657" y="3782344"/>
            <a:ext cx="5431972" cy="19217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598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172A-9CBB-CCA7-EE5F-58E8ECBB0AAB}"/>
              </a:ext>
            </a:extLst>
          </p:cNvPr>
          <p:cNvSpPr>
            <a:spLocks noGrp="1"/>
          </p:cNvSpPr>
          <p:nvPr>
            <p:ph type="title"/>
          </p:nvPr>
        </p:nvSpPr>
        <p:spPr/>
        <p:txBody>
          <a:bodyPr/>
          <a:lstStyle/>
          <a:p>
            <a:r>
              <a:rPr lang="en-GB" dirty="0"/>
              <a:t>The overall performance of Moodle App</a:t>
            </a:r>
            <a:endParaRPr lang="en-ZA" dirty="0"/>
          </a:p>
        </p:txBody>
      </p:sp>
      <p:sp>
        <p:nvSpPr>
          <p:cNvPr id="3" name="Content Placeholder 2">
            <a:extLst>
              <a:ext uri="{FF2B5EF4-FFF2-40B4-BE49-F238E27FC236}">
                <a16:creationId xmlns:a16="http://schemas.microsoft.com/office/drawing/2014/main" id="{9C758905-1F0A-3E73-1C06-C5DD33AAF588}"/>
              </a:ext>
            </a:extLst>
          </p:cNvPr>
          <p:cNvSpPr>
            <a:spLocks noGrp="1"/>
          </p:cNvSpPr>
          <p:nvPr>
            <p:ph sz="quarter" idx="4"/>
          </p:nvPr>
        </p:nvSpPr>
        <p:spPr/>
        <p:txBody>
          <a:bodyPr/>
          <a:lstStyle/>
          <a:p>
            <a:r>
              <a:rPr lang="en-GB" sz="2400" dirty="0"/>
              <a:t>Most respondents rated the app positively, with:</a:t>
            </a:r>
          </a:p>
          <a:p>
            <a:r>
              <a:rPr lang="en-GB" sz="2400" dirty="0"/>
              <a:t>52.4% rating it as Good, 26.2% as Excellent, and</a:t>
            </a:r>
          </a:p>
          <a:p>
            <a:r>
              <a:rPr lang="en-GB" sz="2400" dirty="0"/>
              <a:t> 4.8% as Very Good. </a:t>
            </a:r>
          </a:p>
          <a:p>
            <a:r>
              <a:rPr lang="en-GB" sz="2400" dirty="0"/>
              <a:t>However, 16.7% rated it Fair, and </a:t>
            </a:r>
          </a:p>
          <a:p>
            <a:r>
              <a:rPr lang="en-GB" sz="2400" dirty="0"/>
              <a:t>No one rated it as Poor. </a:t>
            </a:r>
          </a:p>
          <a:p>
            <a:r>
              <a:rPr lang="en-GB" sz="2400" dirty="0"/>
              <a:t>The app is performing well overall (83%), but there is still room for improvement in responsiveness and functionality.</a:t>
            </a:r>
          </a:p>
          <a:p>
            <a:endParaRPr lang="en-GB" dirty="0"/>
          </a:p>
          <a:p>
            <a:endParaRPr lang="en-ZA" dirty="0"/>
          </a:p>
        </p:txBody>
      </p:sp>
      <p:sp>
        <p:nvSpPr>
          <p:cNvPr id="4" name="Slide Number Placeholder 3">
            <a:extLst>
              <a:ext uri="{FF2B5EF4-FFF2-40B4-BE49-F238E27FC236}">
                <a16:creationId xmlns:a16="http://schemas.microsoft.com/office/drawing/2014/main" id="{C90A88AB-A01F-6BBA-F065-C588C3C1217C}"/>
              </a:ext>
            </a:extLst>
          </p:cNvPr>
          <p:cNvSpPr>
            <a:spLocks noGrp="1"/>
          </p:cNvSpPr>
          <p:nvPr>
            <p:ph type="sldNum" sz="quarter" idx="10"/>
          </p:nvPr>
        </p:nvSpPr>
        <p:spPr/>
        <p:txBody>
          <a:bodyPr/>
          <a:lstStyle/>
          <a:p>
            <a:fld id="{48F63A3B-78C7-47BE-AE5E-E10140E04643}" type="slidenum">
              <a:rPr lang="en-US" smtClean="0"/>
              <a:pPr/>
              <a:t>19</a:t>
            </a:fld>
            <a:endParaRPr lang="en-US" dirty="0"/>
          </a:p>
        </p:txBody>
      </p:sp>
      <p:pic>
        <p:nvPicPr>
          <p:cNvPr id="5" name="Picture 4">
            <a:extLst>
              <a:ext uri="{FF2B5EF4-FFF2-40B4-BE49-F238E27FC236}">
                <a16:creationId xmlns:a16="http://schemas.microsoft.com/office/drawing/2014/main" id="{7196A812-EBF6-97DF-D036-23BB30699CEE}"/>
              </a:ext>
            </a:extLst>
          </p:cNvPr>
          <p:cNvPicPr>
            <a:picLocks noChangeAspect="1"/>
          </p:cNvPicPr>
          <p:nvPr/>
        </p:nvPicPr>
        <p:blipFill>
          <a:blip r:embed="rId2"/>
          <a:stretch>
            <a:fillRect/>
          </a:stretch>
        </p:blipFill>
        <p:spPr>
          <a:xfrm>
            <a:off x="10584738" y="457199"/>
            <a:ext cx="988959" cy="1009022"/>
          </a:xfrm>
          <a:prstGeom prst="rect">
            <a:avLst/>
          </a:prstGeom>
        </p:spPr>
      </p:pic>
    </p:spTree>
    <p:extLst>
      <p:ext uri="{BB962C8B-B14F-4D97-AF65-F5344CB8AC3E}">
        <p14:creationId xmlns:p14="http://schemas.microsoft.com/office/powerpoint/2010/main" val="16239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Initiation in 2020</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normAutofit fontScale="85000" lnSpcReduction="10000"/>
          </a:bodyPr>
          <a:lstStyle/>
          <a:p>
            <a:r>
              <a:rPr lang="en-GB" dirty="0"/>
              <a:t>Online Education at Vhembe TVET College began in 2020 by procuring the Moodle LMS through a service level agreement with Adapt IT, primarily fully focused at Digital education owing to Covid-19 restrictions. This innovative approach marked a significant shift, utilizing technology to foster an interactive and effective learning environment beyond and outside the class</a:t>
            </a:r>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pic>
        <p:nvPicPr>
          <p:cNvPr id="5" name="Picture 4">
            <a:extLst>
              <a:ext uri="{FF2B5EF4-FFF2-40B4-BE49-F238E27FC236}">
                <a16:creationId xmlns:a16="http://schemas.microsoft.com/office/drawing/2014/main" id="{A70AD40F-25C7-E005-386F-96462539BE64}"/>
              </a:ext>
            </a:extLst>
          </p:cNvPr>
          <p:cNvPicPr>
            <a:picLocks noChangeAspect="1"/>
          </p:cNvPicPr>
          <p:nvPr/>
        </p:nvPicPr>
        <p:blipFill>
          <a:blip r:embed="rId3"/>
          <a:stretch>
            <a:fillRect/>
          </a:stretch>
        </p:blipFill>
        <p:spPr>
          <a:xfrm>
            <a:off x="10031962" y="2588631"/>
            <a:ext cx="1245638" cy="1270908"/>
          </a:xfrm>
          <a:prstGeom prst="rect">
            <a:avLst/>
          </a:prstGeom>
        </p:spPr>
      </p:pic>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t>Masindi RJ</a:t>
            </a:r>
          </a:p>
          <a:p>
            <a:r>
              <a:rPr lang="en-US" dirty="0"/>
              <a:t>0637379328</a:t>
            </a:r>
          </a:p>
          <a:p>
            <a:r>
              <a:rPr lang="en-US" dirty="0"/>
              <a:t>masindi.rj@vhembecollege.edu.za </a:t>
            </a:r>
          </a:p>
          <a:p>
            <a:r>
              <a:rPr lang="en-US" dirty="0"/>
              <a:t>Website  : www.vhembecollege.edu.za </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74F9-EF17-C509-4BF9-B5A32D9FF3A4}"/>
              </a:ext>
            </a:extLst>
          </p:cNvPr>
          <p:cNvSpPr>
            <a:spLocks noGrp="1"/>
          </p:cNvSpPr>
          <p:nvPr>
            <p:ph type="title"/>
          </p:nvPr>
        </p:nvSpPr>
        <p:spPr>
          <a:xfrm>
            <a:off x="914400" y="1057274"/>
            <a:ext cx="7924800" cy="662669"/>
          </a:xfrm>
        </p:spPr>
        <p:txBody>
          <a:bodyPr/>
          <a:lstStyle/>
          <a:p>
            <a:r>
              <a:rPr lang="en-GB" dirty="0"/>
              <a:t>Introduction to Online Education in the college</a:t>
            </a:r>
            <a:endParaRPr lang="en-ZA" dirty="0"/>
          </a:p>
        </p:txBody>
      </p:sp>
      <p:sp>
        <p:nvSpPr>
          <p:cNvPr id="3" name="Content Placeholder 2">
            <a:extLst>
              <a:ext uri="{FF2B5EF4-FFF2-40B4-BE49-F238E27FC236}">
                <a16:creationId xmlns:a16="http://schemas.microsoft.com/office/drawing/2014/main" id="{FCDEDFA1-2DA0-BD7C-A7E1-7E550A3660F4}"/>
              </a:ext>
            </a:extLst>
          </p:cNvPr>
          <p:cNvSpPr>
            <a:spLocks noGrp="1"/>
          </p:cNvSpPr>
          <p:nvPr>
            <p:ph idx="1"/>
          </p:nvPr>
        </p:nvSpPr>
        <p:spPr>
          <a:xfrm>
            <a:off x="914399" y="1926771"/>
            <a:ext cx="8186057" cy="4115213"/>
          </a:xfrm>
        </p:spPr>
        <p:txBody>
          <a:bodyPr/>
          <a:lstStyle/>
          <a:p>
            <a:r>
              <a:rPr lang="en-ZA" dirty="0"/>
              <a:t>  </a:t>
            </a:r>
          </a:p>
        </p:txBody>
      </p:sp>
      <p:sp>
        <p:nvSpPr>
          <p:cNvPr id="4" name="Slide Number Placeholder 3">
            <a:extLst>
              <a:ext uri="{FF2B5EF4-FFF2-40B4-BE49-F238E27FC236}">
                <a16:creationId xmlns:a16="http://schemas.microsoft.com/office/drawing/2014/main" id="{11E736C1-8964-828A-111F-4341AD92924D}"/>
              </a:ext>
            </a:extLst>
          </p:cNvPr>
          <p:cNvSpPr>
            <a:spLocks noGrp="1"/>
          </p:cNvSpPr>
          <p:nvPr>
            <p:ph type="sldNum" sz="quarter" idx="10"/>
          </p:nvPr>
        </p:nvSpPr>
        <p:spPr/>
        <p:txBody>
          <a:bodyPr/>
          <a:lstStyle/>
          <a:p>
            <a:fld id="{48F63A3B-78C7-47BE-AE5E-E10140E04643}" type="slidenum">
              <a:rPr lang="en-US" smtClean="0"/>
              <a:pPr/>
              <a:t>3</a:t>
            </a:fld>
            <a:endParaRPr lang="en-US" dirty="0"/>
          </a:p>
        </p:txBody>
      </p:sp>
      <p:pic>
        <p:nvPicPr>
          <p:cNvPr id="5" name="Picture 4">
            <a:extLst>
              <a:ext uri="{FF2B5EF4-FFF2-40B4-BE49-F238E27FC236}">
                <a16:creationId xmlns:a16="http://schemas.microsoft.com/office/drawing/2014/main" id="{C1C44E60-CF21-6B9A-27C3-D6ECFF6D26C6}"/>
              </a:ext>
            </a:extLst>
          </p:cNvPr>
          <p:cNvPicPr>
            <a:picLocks noChangeAspect="1"/>
          </p:cNvPicPr>
          <p:nvPr/>
        </p:nvPicPr>
        <p:blipFill>
          <a:blip r:embed="rId2"/>
          <a:stretch>
            <a:fillRect/>
          </a:stretch>
        </p:blipFill>
        <p:spPr>
          <a:xfrm>
            <a:off x="10358437" y="2637063"/>
            <a:ext cx="1245638" cy="1270908"/>
          </a:xfrm>
          <a:prstGeom prst="rect">
            <a:avLst/>
          </a:prstGeom>
        </p:spPr>
      </p:pic>
      <p:sp>
        <p:nvSpPr>
          <p:cNvPr id="9" name="TextBox 8">
            <a:extLst>
              <a:ext uri="{FF2B5EF4-FFF2-40B4-BE49-F238E27FC236}">
                <a16:creationId xmlns:a16="http://schemas.microsoft.com/office/drawing/2014/main" id="{89C5EC1B-3BB3-26E9-3672-4C23C4BF4887}"/>
              </a:ext>
            </a:extLst>
          </p:cNvPr>
          <p:cNvSpPr txBox="1"/>
          <p:nvPr/>
        </p:nvSpPr>
        <p:spPr>
          <a:xfrm>
            <a:off x="587926" y="1926771"/>
            <a:ext cx="7881160" cy="4708981"/>
          </a:xfrm>
          <a:prstGeom prst="rect">
            <a:avLst/>
          </a:prstGeom>
          <a:noFill/>
        </p:spPr>
        <p:txBody>
          <a:bodyPr wrap="square">
            <a:spAutoFit/>
          </a:bodyPr>
          <a:lstStyle/>
          <a:p>
            <a:r>
              <a:rPr lang="en-GB" sz="2000" b="1" dirty="0"/>
              <a:t>Digital education integrates advanced technologies into teaching and learning, utilizing online platforms, digital tools, and resources to deliver education in various formats. In alignment with this, </a:t>
            </a:r>
          </a:p>
          <a:p>
            <a:endParaRPr lang="en-GB" sz="2000" b="1" dirty="0"/>
          </a:p>
          <a:p>
            <a:r>
              <a:rPr lang="en-GB" sz="2000" b="1" dirty="0"/>
              <a:t>Vhembe TVET College has adopted Moodle as its Learning Management System (LMS), which includes a customized mobile application available for both Android and iOS. </a:t>
            </a:r>
          </a:p>
          <a:p>
            <a:endParaRPr lang="en-GB" sz="2000" b="1" dirty="0"/>
          </a:p>
          <a:p>
            <a:r>
              <a:rPr lang="en-GB" sz="2000" b="1" dirty="0"/>
              <a:t>This app enhances accessibility by allowing students to quickly and efficiently engage with digital learning content.</a:t>
            </a:r>
          </a:p>
          <a:p>
            <a:endParaRPr lang="en-GB" sz="2000" b="1" dirty="0"/>
          </a:p>
          <a:p>
            <a:r>
              <a:rPr lang="en-GB" sz="2000" b="1" dirty="0"/>
              <a:t>The Moodle app is designed for seamless user authentication, requiring students to log in only once, with their access remaining active throughout their registration period. Periodic updates of personal contact details may be required.</a:t>
            </a:r>
            <a:endParaRPr lang="en-ZA" sz="2000" b="1" dirty="0"/>
          </a:p>
        </p:txBody>
      </p:sp>
    </p:spTree>
    <p:extLst>
      <p:ext uri="{BB962C8B-B14F-4D97-AF65-F5344CB8AC3E}">
        <p14:creationId xmlns:p14="http://schemas.microsoft.com/office/powerpoint/2010/main" val="28394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3300845" y="60458"/>
            <a:ext cx="8597241" cy="614777"/>
          </a:xfrm>
        </p:spPr>
        <p:txBody>
          <a:bodyPr/>
          <a:lstStyle/>
          <a:p>
            <a:r>
              <a:rPr lang="en-US" dirty="0"/>
              <a:t>Tools and Systems Utilized</a:t>
            </a:r>
          </a:p>
        </p:txBody>
      </p:sp>
      <p:sp>
        <p:nvSpPr>
          <p:cNvPr id="4" name="Picture Placeholder 3">
            <a:extLst>
              <a:ext uri="{FF2B5EF4-FFF2-40B4-BE49-F238E27FC236}">
                <a16:creationId xmlns:a16="http://schemas.microsoft.com/office/drawing/2014/main" id="{A5EEE08A-5AE3-4587-84CC-A99064256585}"/>
              </a:ext>
            </a:extLst>
          </p:cNvPr>
          <p:cNvSpPr>
            <a:spLocks noGrp="1"/>
          </p:cNvSpPr>
          <p:nvPr>
            <p:ph type="pic" sz="quarter" idx="11"/>
          </p:nvPr>
        </p:nvSpPr>
        <p:spPr>
          <a:xfrm>
            <a:off x="443345" y="130628"/>
            <a:ext cx="4344695" cy="6359525"/>
          </a:xfrm>
        </p:spPr>
        <p:txBody>
          <a:bodyPr/>
          <a:lstStyle/>
          <a:p>
            <a:endParaRPr lang="en-ZA" dirty="0"/>
          </a:p>
        </p:txBody>
      </p:sp>
      <p:sp>
        <p:nvSpPr>
          <p:cNvPr id="10" name="TextBox 9">
            <a:extLst>
              <a:ext uri="{FF2B5EF4-FFF2-40B4-BE49-F238E27FC236}">
                <a16:creationId xmlns:a16="http://schemas.microsoft.com/office/drawing/2014/main" id="{79912C9D-7402-74D2-B4C8-F584F6D40A64}"/>
              </a:ext>
            </a:extLst>
          </p:cNvPr>
          <p:cNvSpPr txBox="1"/>
          <p:nvPr/>
        </p:nvSpPr>
        <p:spPr>
          <a:xfrm>
            <a:off x="4914900" y="1643743"/>
            <a:ext cx="6983186" cy="1477328"/>
          </a:xfrm>
          <a:prstGeom prst="rect">
            <a:avLst/>
          </a:prstGeom>
          <a:noFill/>
        </p:spPr>
        <p:txBody>
          <a:bodyPr wrap="square">
            <a:spAutoFit/>
          </a:bodyPr>
          <a:lstStyle/>
          <a:p>
            <a:r>
              <a:rPr lang="en-GB" dirty="0"/>
              <a:t>Vhembe TVET College, technology systems that play a crucial role in facilitating online the effectiveness of education, enhancing accessibility and streamlining processes are Key systems such as the Data Management System  and the Learner Management System (Moodle) are pivotal in this digital transformation.</a:t>
            </a:r>
            <a:endParaRPr lang="en-ZA" dirty="0"/>
          </a:p>
        </p:txBody>
      </p:sp>
      <p:pic>
        <p:nvPicPr>
          <p:cNvPr id="1026" name="Picture 2" descr="Home - Adapt IT | ITS Integrator">
            <a:extLst>
              <a:ext uri="{FF2B5EF4-FFF2-40B4-BE49-F238E27FC236}">
                <a16:creationId xmlns:a16="http://schemas.microsoft.com/office/drawing/2014/main" id="{EE58F0A6-1344-9438-3661-E75724966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17417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odle - Integrations with Factorial">
            <a:extLst>
              <a:ext uri="{FF2B5EF4-FFF2-40B4-BE49-F238E27FC236}">
                <a16:creationId xmlns:a16="http://schemas.microsoft.com/office/drawing/2014/main" id="{0D607018-1253-B81B-E223-E1465DEED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194" y="2748985"/>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6"/>
            <a:ext cx="10276114" cy="412710"/>
          </a:xfrm>
        </p:spPr>
        <p:txBody>
          <a:bodyPr/>
          <a:lstStyle/>
          <a:p>
            <a:r>
              <a:rPr lang="en-US" sz="2800" dirty="0"/>
              <a:t>Initiation in 2020</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399" y="1736203"/>
            <a:ext cx="10722429" cy="4305781"/>
          </a:xfrm>
        </p:spPr>
        <p:txBody>
          <a:bodyPr>
            <a:normAutofit fontScale="92500" lnSpcReduction="10000"/>
          </a:bodyPr>
          <a:lstStyle/>
          <a:p>
            <a:pPr marL="342900" indent="-342900">
              <a:lnSpc>
                <a:spcPct val="150000"/>
              </a:lnSpc>
              <a:buFont typeface="Arial" panose="020B0604020202020204" pitchFamily="34" charset="0"/>
              <a:buChar char="•"/>
            </a:pPr>
            <a:r>
              <a:rPr lang="en-GB" dirty="0"/>
              <a:t>Online Education at Vhembe TVET College began in 2020</a:t>
            </a:r>
          </a:p>
          <a:p>
            <a:pPr marL="342900" indent="-342900">
              <a:lnSpc>
                <a:spcPct val="150000"/>
              </a:lnSpc>
              <a:buFont typeface="Arial" panose="020B0604020202020204" pitchFamily="34" charset="0"/>
              <a:buChar char="•"/>
            </a:pPr>
            <a:r>
              <a:rPr lang="en-GB" dirty="0"/>
              <a:t>Procuring the Moodle LMS through a service level agreement with Adapt IT</a:t>
            </a:r>
          </a:p>
          <a:p>
            <a:pPr marL="342900" indent="-342900">
              <a:lnSpc>
                <a:spcPct val="150000"/>
              </a:lnSpc>
              <a:buFont typeface="Arial" panose="020B0604020202020204" pitchFamily="34" charset="0"/>
              <a:buChar char="•"/>
            </a:pPr>
            <a:r>
              <a:rPr lang="en-GB" dirty="0"/>
              <a:t>Primarily fully focused on Digital education owing to Covid-19 restrictions. Online education of the college primarily serves all students, allowing flexibility and accessibility in their studies. </a:t>
            </a:r>
          </a:p>
          <a:p>
            <a:pPr marL="342900" indent="-342900">
              <a:lnSpc>
                <a:spcPct val="150000"/>
              </a:lnSpc>
              <a:buFont typeface="Arial" panose="020B0604020202020204" pitchFamily="34" charset="0"/>
              <a:buChar char="•"/>
            </a:pPr>
            <a:r>
              <a:rPr lang="en-GB" dirty="0"/>
              <a:t>This initiative has enabled numerous learners to pursue education despite geographical constraints and time </a:t>
            </a:r>
            <a:r>
              <a:rPr lang="en-GB" dirty="0" err="1"/>
              <a:t>constraits</a:t>
            </a:r>
            <a:r>
              <a:rPr lang="en-GB" dirty="0"/>
              <a:t>. </a:t>
            </a:r>
          </a:p>
          <a:p>
            <a:pPr marL="342900" indent="-342900">
              <a:lnSpc>
                <a:spcPct val="150000"/>
              </a:lnSpc>
              <a:buFont typeface="Arial" panose="020B0604020202020204" pitchFamily="34" charset="0"/>
              <a:buChar char="•"/>
            </a:pPr>
            <a:r>
              <a:rPr lang="en-GB" dirty="0"/>
              <a:t>The College emphasizes the importance of adhering to the Internal Continuous Assessment (ICASS) guidelines. </a:t>
            </a:r>
            <a:endParaRPr lang="en-US" dirty="0"/>
          </a:p>
        </p:txBody>
      </p:sp>
      <p:pic>
        <p:nvPicPr>
          <p:cNvPr id="9" name="Picture 8">
            <a:extLst>
              <a:ext uri="{FF2B5EF4-FFF2-40B4-BE49-F238E27FC236}">
                <a16:creationId xmlns:a16="http://schemas.microsoft.com/office/drawing/2014/main" id="{9534C532-AEA2-3CED-7011-6F65B1CAAB19}"/>
              </a:ext>
            </a:extLst>
          </p:cNvPr>
          <p:cNvPicPr>
            <a:picLocks noChangeAspect="1"/>
          </p:cNvPicPr>
          <p:nvPr/>
        </p:nvPicPr>
        <p:blipFill>
          <a:blip r:embed="rId3"/>
          <a:stretch>
            <a:fillRect/>
          </a:stretch>
        </p:blipFill>
        <p:spPr>
          <a:xfrm>
            <a:off x="10567695" y="4887687"/>
            <a:ext cx="1245638" cy="1270908"/>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2307771" y="227915"/>
            <a:ext cx="9031169" cy="471490"/>
          </a:xfrm>
        </p:spPr>
        <p:txBody>
          <a:bodyPr/>
          <a:lstStyle/>
          <a:p>
            <a:r>
              <a:rPr lang="en-US" dirty="0"/>
              <a:t>BENEFITS OF USING MOODLE APP</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2601686" y="928688"/>
            <a:ext cx="8824340" cy="5167312"/>
          </a:xfrm>
        </p:spPr>
        <p:txBody>
          <a:bodyPr>
            <a:noAutofit/>
          </a:bodyPr>
          <a:lstStyle/>
          <a:p>
            <a:pPr>
              <a:lnSpc>
                <a:spcPct val="150000"/>
              </a:lnSpc>
            </a:pPr>
            <a:r>
              <a:rPr lang="en-GB" b="1" dirty="0">
                <a:solidFill>
                  <a:schemeClr val="tx1"/>
                </a:solidFill>
              </a:rPr>
              <a:t>Enhanced Accessibility </a:t>
            </a:r>
            <a:r>
              <a:rPr lang="en-GB" dirty="0"/>
              <a:t>–Enables students to access learning materials anytime, anywhere, ensuring continuous learning beyond the classroom.</a:t>
            </a:r>
          </a:p>
          <a:p>
            <a:pPr>
              <a:lnSpc>
                <a:spcPct val="150000"/>
              </a:lnSpc>
            </a:pPr>
            <a:r>
              <a:rPr lang="en-GB" b="1" dirty="0">
                <a:solidFill>
                  <a:schemeClr val="tx1"/>
                </a:solidFill>
              </a:rPr>
              <a:t>Experience </a:t>
            </a:r>
            <a:r>
              <a:rPr lang="en-GB" dirty="0"/>
              <a:t>–Provides customizable learning paths, notifications, and reminders for assignments, deadlines, and announcements.</a:t>
            </a:r>
          </a:p>
          <a:p>
            <a:pPr>
              <a:lnSpc>
                <a:spcPct val="150000"/>
              </a:lnSpc>
            </a:pPr>
            <a:r>
              <a:rPr lang="en-GB" b="1" dirty="0">
                <a:solidFill>
                  <a:schemeClr val="tx1"/>
                </a:solidFill>
              </a:rPr>
              <a:t>Interactive Learning Tools </a:t>
            </a:r>
            <a:r>
              <a:rPr lang="en-GB" dirty="0"/>
              <a:t>– Features such as quizzes, forums, and real-time messaging foster engagement and collaboration among students and lecturers.</a:t>
            </a:r>
          </a:p>
          <a:p>
            <a:pPr>
              <a:lnSpc>
                <a:spcPct val="150000"/>
              </a:lnSpc>
            </a:pPr>
            <a:r>
              <a:rPr lang="en-GB" b="1" dirty="0">
                <a:solidFill>
                  <a:schemeClr val="tx1"/>
                </a:solidFill>
              </a:rPr>
              <a:t>Offline Access </a:t>
            </a:r>
            <a:r>
              <a:rPr lang="en-GB" dirty="0"/>
              <a:t>– Students can download content for offline use, making learning possible even in areas with limited internet connectivity.</a:t>
            </a:r>
          </a:p>
          <a:p>
            <a:pPr>
              <a:lnSpc>
                <a:spcPct val="150000"/>
              </a:lnSpc>
            </a:pPr>
            <a:r>
              <a:rPr lang="en-GB" b="1" dirty="0">
                <a:solidFill>
                  <a:schemeClr val="tx1"/>
                </a:solidFill>
              </a:rPr>
              <a:t>Convenient Communication </a:t>
            </a:r>
            <a:r>
              <a:rPr lang="en-GB" dirty="0"/>
              <a:t>– The app facilitates direct communication between students and Lecturers through messaging and discussion boards.</a:t>
            </a:r>
          </a:p>
          <a:p>
            <a:pPr>
              <a:lnSpc>
                <a:spcPct val="150000"/>
              </a:lnSpc>
            </a:pPr>
            <a:r>
              <a:rPr lang="en-GB" b="1" dirty="0">
                <a:solidFill>
                  <a:schemeClr val="tx1"/>
                </a:solidFill>
              </a:rPr>
              <a:t>Secure and Seamless Login </a:t>
            </a:r>
            <a:r>
              <a:rPr lang="en-GB" dirty="0"/>
              <a:t>– Once authenticated, students remain logged in as long as their registration is active, reducing login issues and improving user experience.</a:t>
            </a:r>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pic>
        <p:nvPicPr>
          <p:cNvPr id="4" name="Picture 3">
            <a:extLst>
              <a:ext uri="{FF2B5EF4-FFF2-40B4-BE49-F238E27FC236}">
                <a16:creationId xmlns:a16="http://schemas.microsoft.com/office/drawing/2014/main" id="{2435BBF2-79E6-B523-2F68-5479F89FD399}"/>
              </a:ext>
            </a:extLst>
          </p:cNvPr>
          <p:cNvPicPr>
            <a:picLocks noChangeAspect="1"/>
          </p:cNvPicPr>
          <p:nvPr/>
        </p:nvPicPr>
        <p:blipFill>
          <a:blip r:embed="rId3"/>
          <a:stretch>
            <a:fillRect/>
          </a:stretch>
        </p:blipFill>
        <p:spPr>
          <a:xfrm>
            <a:off x="11059885" y="5785027"/>
            <a:ext cx="988959" cy="1009022"/>
          </a:xfrm>
          <a:prstGeom prst="rect">
            <a:avLst/>
          </a:prstGeom>
        </p:spPr>
      </p:pic>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20D7-85A6-800C-943A-01DB4C37EE7C}"/>
              </a:ext>
            </a:extLst>
          </p:cNvPr>
          <p:cNvSpPr>
            <a:spLocks noGrp="1"/>
          </p:cNvSpPr>
          <p:nvPr>
            <p:ph type="title"/>
          </p:nvPr>
        </p:nvSpPr>
        <p:spPr>
          <a:xfrm>
            <a:off x="468087" y="457199"/>
            <a:ext cx="10751112" cy="994164"/>
          </a:xfrm>
        </p:spPr>
        <p:txBody>
          <a:bodyPr/>
          <a:lstStyle/>
          <a:p>
            <a:r>
              <a:rPr lang="en-GB" dirty="0"/>
              <a:t>Vhembe TVET College Moodle App Success Stories Survey</a:t>
            </a:r>
            <a:endParaRPr lang="en-ZA" dirty="0"/>
          </a:p>
        </p:txBody>
      </p:sp>
      <p:sp>
        <p:nvSpPr>
          <p:cNvPr id="3" name="Content Placeholder 2">
            <a:extLst>
              <a:ext uri="{FF2B5EF4-FFF2-40B4-BE49-F238E27FC236}">
                <a16:creationId xmlns:a16="http://schemas.microsoft.com/office/drawing/2014/main" id="{DE07781B-5C83-F237-E827-9B2718A429DE}"/>
              </a:ext>
            </a:extLst>
          </p:cNvPr>
          <p:cNvSpPr>
            <a:spLocks noGrp="1"/>
          </p:cNvSpPr>
          <p:nvPr>
            <p:ph sz="half" idx="2"/>
          </p:nvPr>
        </p:nvSpPr>
        <p:spPr>
          <a:xfrm>
            <a:off x="2209799" y="1796143"/>
            <a:ext cx="9216225" cy="4004584"/>
          </a:xfrm>
        </p:spPr>
        <p:txBody>
          <a:bodyPr>
            <a:normAutofit/>
          </a:bodyPr>
          <a:lstStyle/>
          <a:p>
            <a:r>
              <a:rPr lang="en-GB" sz="2000" dirty="0"/>
              <a:t>Survey Overview</a:t>
            </a:r>
          </a:p>
          <a:p>
            <a:r>
              <a:rPr lang="en-GB" sz="2000" dirty="0"/>
              <a:t> Total Responses: 42</a:t>
            </a:r>
          </a:p>
          <a:p>
            <a:r>
              <a:rPr lang="en-GB" sz="2000" dirty="0"/>
              <a:t>Average Time to Complete: 08:50 minutes</a:t>
            </a:r>
          </a:p>
          <a:p>
            <a:r>
              <a:rPr lang="en-GB" sz="2000" dirty="0"/>
              <a:t>Survey Status: Completed</a:t>
            </a:r>
          </a:p>
          <a:p>
            <a:endParaRPr lang="en-GB" sz="2000" dirty="0"/>
          </a:p>
          <a:p>
            <a:endParaRPr lang="en-GB" sz="2000" dirty="0"/>
          </a:p>
          <a:p>
            <a:r>
              <a:rPr lang="en-GB" sz="2000" dirty="0"/>
              <a:t>This survey was conducted to evaluate the effectiveness, usability, and challenges faced by students and staff in using the Moodle App at Vhembe TVET College. </a:t>
            </a:r>
          </a:p>
          <a:p>
            <a:r>
              <a:rPr lang="en-GB" sz="2000" dirty="0"/>
              <a:t>By </a:t>
            </a:r>
            <a:r>
              <a:rPr lang="en-GB" sz="2000" dirty="0" err="1"/>
              <a:t>analyzing</a:t>
            </a:r>
            <a:r>
              <a:rPr lang="en-GB" sz="2000" dirty="0"/>
              <a:t> user responses, we aim to identify key areas for improvement and highlight the strengths of the platform.</a:t>
            </a:r>
            <a:endParaRPr lang="en-ZA" sz="2000" dirty="0"/>
          </a:p>
        </p:txBody>
      </p:sp>
      <p:sp>
        <p:nvSpPr>
          <p:cNvPr id="4" name="Slide Number Placeholder 3">
            <a:extLst>
              <a:ext uri="{FF2B5EF4-FFF2-40B4-BE49-F238E27FC236}">
                <a16:creationId xmlns:a16="http://schemas.microsoft.com/office/drawing/2014/main" id="{5B10C61E-E48C-9BDB-08C4-238CAB3AFEDF}"/>
              </a:ext>
            </a:extLst>
          </p:cNvPr>
          <p:cNvSpPr>
            <a:spLocks noGrp="1"/>
          </p:cNvSpPr>
          <p:nvPr>
            <p:ph type="sldNum" sz="quarter" idx="10"/>
          </p:nvPr>
        </p:nvSpPr>
        <p:spPr/>
        <p:txBody>
          <a:bodyPr/>
          <a:lstStyle/>
          <a:p>
            <a:fld id="{48F63A3B-78C7-47BE-AE5E-E10140E04643}" type="slidenum">
              <a:rPr lang="en-US" smtClean="0"/>
              <a:pPr/>
              <a:t>7</a:t>
            </a:fld>
            <a:endParaRPr lang="en-US" dirty="0"/>
          </a:p>
        </p:txBody>
      </p:sp>
      <p:pic>
        <p:nvPicPr>
          <p:cNvPr id="5" name="Picture 4">
            <a:extLst>
              <a:ext uri="{FF2B5EF4-FFF2-40B4-BE49-F238E27FC236}">
                <a16:creationId xmlns:a16="http://schemas.microsoft.com/office/drawing/2014/main" id="{2FA4FD11-7323-1336-6B13-86DCBAE38C1C}"/>
              </a:ext>
            </a:extLst>
          </p:cNvPr>
          <p:cNvPicPr>
            <a:picLocks noChangeAspect="1"/>
          </p:cNvPicPr>
          <p:nvPr/>
        </p:nvPicPr>
        <p:blipFill>
          <a:blip r:embed="rId2"/>
          <a:stretch>
            <a:fillRect/>
          </a:stretch>
        </p:blipFill>
        <p:spPr>
          <a:xfrm>
            <a:off x="11059885" y="5785027"/>
            <a:ext cx="988959" cy="1009022"/>
          </a:xfrm>
          <a:prstGeom prst="rect">
            <a:avLst/>
          </a:prstGeom>
        </p:spPr>
      </p:pic>
    </p:spTree>
    <p:extLst>
      <p:ext uri="{BB962C8B-B14F-4D97-AF65-F5344CB8AC3E}">
        <p14:creationId xmlns:p14="http://schemas.microsoft.com/office/powerpoint/2010/main" val="233796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3341916" y="722537"/>
            <a:ext cx="7968540" cy="586469"/>
          </a:xfrm>
        </p:spPr>
        <p:txBody>
          <a:bodyPr/>
          <a:lstStyle/>
          <a:p>
            <a:r>
              <a:rPr lang="en-US" dirty="0"/>
              <a:t>Devices used to access Moodle app</a:t>
            </a:r>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8</a:t>
            </a:fld>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3516086" y="1773122"/>
            <a:ext cx="8066313" cy="3811249"/>
          </a:xfrm>
        </p:spPr>
        <p:txBody>
          <a:bodyPr>
            <a:normAutofit fontScale="92500"/>
          </a:bodyPr>
          <a:lstStyle/>
          <a:p>
            <a:pPr marL="342900" indent="-342900">
              <a:buFont typeface="Arial" panose="020B0604020202020204" pitchFamily="34" charset="0"/>
              <a:buChar char="•"/>
            </a:pPr>
            <a:r>
              <a:rPr lang="en-GB" dirty="0"/>
              <a:t>iOS (Apple): 7 respondents (16.7%)</a:t>
            </a:r>
          </a:p>
          <a:p>
            <a:pPr marL="342900" indent="-342900">
              <a:buFont typeface="Arial" panose="020B0604020202020204" pitchFamily="34" charset="0"/>
              <a:buChar char="•"/>
            </a:pPr>
            <a:r>
              <a:rPr lang="en-GB" dirty="0"/>
              <a:t>Android: 31 respondents (73.8%)</a:t>
            </a:r>
          </a:p>
          <a:p>
            <a:pPr marL="342900" indent="-342900">
              <a:buFont typeface="Arial" panose="020B0604020202020204" pitchFamily="34" charset="0"/>
              <a:buChar char="•"/>
            </a:pPr>
            <a:r>
              <a:rPr lang="en-GB" dirty="0"/>
              <a:t>Both: 1 respondent (2.4%)</a:t>
            </a:r>
          </a:p>
          <a:p>
            <a:pPr marL="342900" indent="-342900">
              <a:buFont typeface="Arial" panose="020B0604020202020204" pitchFamily="34" charset="0"/>
              <a:buChar char="•"/>
            </a:pPr>
            <a:r>
              <a:rPr lang="en-GB" dirty="0"/>
              <a:t>Other: 4 respondents (9.5%)</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majority of users access the Moodle App via Android devices, making Android optimization a priority for future improvements.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small percentage of iOS users suggests a need for further assessment regarding accessibility on Apple devices.</a:t>
            </a:r>
            <a:endParaRPr lang="en-US" dirty="0"/>
          </a:p>
        </p:txBody>
      </p:sp>
      <p:pic>
        <p:nvPicPr>
          <p:cNvPr id="5" name="Picture 4">
            <a:extLst>
              <a:ext uri="{FF2B5EF4-FFF2-40B4-BE49-F238E27FC236}">
                <a16:creationId xmlns:a16="http://schemas.microsoft.com/office/drawing/2014/main" id="{B6D40E91-E2EE-7982-ABBE-5EB706D71EDD}"/>
              </a:ext>
            </a:extLst>
          </p:cNvPr>
          <p:cNvPicPr>
            <a:picLocks noChangeAspect="1"/>
          </p:cNvPicPr>
          <p:nvPr/>
        </p:nvPicPr>
        <p:blipFill>
          <a:blip r:embed="rId3"/>
          <a:stretch>
            <a:fillRect/>
          </a:stretch>
        </p:blipFill>
        <p:spPr>
          <a:xfrm>
            <a:off x="11059885" y="5785027"/>
            <a:ext cx="988959" cy="1009022"/>
          </a:xfrm>
          <a:prstGeom prst="rect">
            <a:avLst/>
          </a:prstGeom>
        </p:spPr>
      </p:pic>
      <p:pic>
        <p:nvPicPr>
          <p:cNvPr id="6" name="Picture 5">
            <a:extLst>
              <a:ext uri="{FF2B5EF4-FFF2-40B4-BE49-F238E27FC236}">
                <a16:creationId xmlns:a16="http://schemas.microsoft.com/office/drawing/2014/main" id="{BA2B4CC2-A5C4-23A2-33D1-B9E26BD23625}"/>
              </a:ext>
            </a:extLst>
          </p:cNvPr>
          <p:cNvPicPr>
            <a:picLocks noChangeAspect="1"/>
          </p:cNvPicPr>
          <p:nvPr/>
        </p:nvPicPr>
        <p:blipFill rotWithShape="1">
          <a:blip r:embed="rId4"/>
          <a:srcRect l="19389" t="20485" r="28207" b="20426"/>
          <a:stretch/>
        </p:blipFill>
        <p:spPr bwMode="auto">
          <a:xfrm>
            <a:off x="0" y="3678746"/>
            <a:ext cx="3907971" cy="31153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171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72158" y="317495"/>
            <a:ext cx="9710058" cy="611193"/>
          </a:xfrm>
        </p:spPr>
        <p:txBody>
          <a:bodyPr/>
          <a:lstStyle/>
          <a:p>
            <a:r>
              <a:rPr lang="en-GB" dirty="0"/>
              <a:t>Frequency of Moodle App Usage</a:t>
            </a:r>
            <a:endParaRPr lang="en-US" dirty="0"/>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914400" y="1426030"/>
            <a:ext cx="3788229" cy="4597336"/>
          </a:xfrm>
        </p:spPr>
        <p:txBody>
          <a:bodyPr>
            <a:normAutofit/>
          </a:bodyPr>
          <a:lstStyle/>
          <a:p>
            <a:pPr marL="285750" indent="-285750">
              <a:buFont typeface="Arial" panose="020B0604020202020204" pitchFamily="34" charset="0"/>
              <a:buChar char="•"/>
            </a:pPr>
            <a:r>
              <a:rPr lang="en-GB" sz="2000" dirty="0"/>
              <a:t>Daily: 26 respondents (61.9%)</a:t>
            </a:r>
          </a:p>
          <a:p>
            <a:pPr marL="285750" indent="-285750">
              <a:buFont typeface="Arial" panose="020B0604020202020204" pitchFamily="34" charset="0"/>
              <a:buChar char="•"/>
            </a:pPr>
            <a:r>
              <a:rPr lang="en-GB" sz="2000" dirty="0"/>
              <a:t>Weekly: 11 respondents (26.2%)</a:t>
            </a:r>
          </a:p>
          <a:p>
            <a:pPr marL="285750" indent="-285750">
              <a:buFont typeface="Arial" panose="020B0604020202020204" pitchFamily="34" charset="0"/>
              <a:buChar char="•"/>
            </a:pPr>
            <a:r>
              <a:rPr lang="en-GB" sz="2000" dirty="0"/>
              <a:t>Monthly: 3 respondents (7.1%)</a:t>
            </a:r>
          </a:p>
          <a:p>
            <a:pPr marL="285750" indent="-285750">
              <a:buFont typeface="Arial" panose="020B0604020202020204" pitchFamily="34" charset="0"/>
              <a:buChar char="•"/>
            </a:pPr>
            <a:r>
              <a:rPr lang="en-GB" sz="2000" dirty="0"/>
              <a:t>• Yearly: 1 respondent (2.4%)</a:t>
            </a:r>
          </a:p>
          <a:p>
            <a:pPr marL="285750" indent="-285750">
              <a:buFont typeface="Arial" panose="020B0604020202020204" pitchFamily="34" charset="0"/>
              <a:buChar char="•"/>
            </a:pPr>
            <a:r>
              <a:rPr lang="en-GB" sz="2000" dirty="0"/>
              <a:t> Seasonal: 1 respondent (2.4%)</a:t>
            </a:r>
          </a:p>
          <a:p>
            <a:pPr marL="285750" indent="-285750">
              <a:buFont typeface="Arial" panose="020B0604020202020204" pitchFamily="34" charset="0"/>
              <a:buChar char="•"/>
            </a:pPr>
            <a:r>
              <a:rPr lang="en-GB" sz="2000" dirty="0"/>
              <a:t>• Never: 0 respondents (0%).</a:t>
            </a:r>
            <a:endParaRPr lang="en-US" sz="2000" dirty="0"/>
          </a:p>
        </p:txBody>
      </p:sp>
      <p:sp>
        <p:nvSpPr>
          <p:cNvPr id="17" name="Content Placeholder 6">
            <a:extLst>
              <a:ext uri="{FF2B5EF4-FFF2-40B4-BE49-F238E27FC236}">
                <a16:creationId xmlns:a16="http://schemas.microsoft.com/office/drawing/2014/main" id="{33680A80-5C61-DD02-1119-0565C0AD5372}"/>
              </a:ext>
            </a:extLst>
          </p:cNvPr>
          <p:cNvSpPr>
            <a:spLocks noGrp="1"/>
          </p:cNvSpPr>
          <p:nvPr>
            <p:ph sz="quarter" idx="4"/>
          </p:nvPr>
        </p:nvSpPr>
        <p:spPr>
          <a:xfrm>
            <a:off x="4869245" y="1349830"/>
            <a:ext cx="4307412" cy="3720337"/>
          </a:xfrm>
        </p:spPr>
        <p:txBody>
          <a:bodyPr>
            <a:normAutofit/>
          </a:bodyPr>
          <a:lstStyle/>
          <a:p>
            <a:r>
              <a:rPr lang="en-GB" sz="2000" dirty="0"/>
              <a:t>The high percentage of daily and weekly users (88.1%) indicates a strong dependence on the app for educational activities. Minimal yearly or seasonal usage suggests that the app is not just an occasional tool but an integral part of the learning experience</a:t>
            </a:r>
            <a:endParaRPr lang="en-US" sz="2000" dirty="0"/>
          </a:p>
        </p:txBody>
      </p:sp>
      <p:pic>
        <p:nvPicPr>
          <p:cNvPr id="4" name="Picture 3">
            <a:extLst>
              <a:ext uri="{FF2B5EF4-FFF2-40B4-BE49-F238E27FC236}">
                <a16:creationId xmlns:a16="http://schemas.microsoft.com/office/drawing/2014/main" id="{074FCBD3-767A-67A3-A193-4893191C66F3}"/>
              </a:ext>
            </a:extLst>
          </p:cNvPr>
          <p:cNvPicPr>
            <a:picLocks noChangeAspect="1"/>
          </p:cNvPicPr>
          <p:nvPr/>
        </p:nvPicPr>
        <p:blipFill>
          <a:blip r:embed="rId3"/>
          <a:stretch>
            <a:fillRect/>
          </a:stretch>
        </p:blipFill>
        <p:spPr>
          <a:xfrm>
            <a:off x="297741" y="299519"/>
            <a:ext cx="616659" cy="629169"/>
          </a:xfrm>
          <a:prstGeom prst="rect">
            <a:avLst/>
          </a:prstGeom>
        </p:spPr>
      </p:pic>
    </p:spTree>
    <p:extLst>
      <p:ext uri="{BB962C8B-B14F-4D97-AF65-F5344CB8AC3E}">
        <p14:creationId xmlns:p14="http://schemas.microsoft.com/office/powerpoint/2010/main" val="2468595790"/>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{C09EF9D5-DB1C-4184-8ABF-0697637040D9}tf78438558_win32</Template>
  <TotalTime>284</TotalTime>
  <Words>1394</Words>
  <Application>Microsoft Office PowerPoint</Application>
  <PresentationFormat>Widescreen</PresentationFormat>
  <Paragraphs>144</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Sabon Next LT</vt:lpstr>
      <vt:lpstr>Custom</vt:lpstr>
      <vt:lpstr>Moodle app success stories for Vhembe tvet college  Presenter: masindi rj Vhembe tvet college </vt:lpstr>
      <vt:lpstr>Initiation in 2020</vt:lpstr>
      <vt:lpstr>Introduction to Online Education in the college</vt:lpstr>
      <vt:lpstr>Tools and Systems Utilized</vt:lpstr>
      <vt:lpstr>Initiation in 2020</vt:lpstr>
      <vt:lpstr>BENEFITS OF USING MOODLE APP</vt:lpstr>
      <vt:lpstr>Vhembe TVET College Moodle App Success Stories Survey</vt:lpstr>
      <vt:lpstr>Devices used to access Moodle app</vt:lpstr>
      <vt:lpstr>Frequency of Moodle App Usage</vt:lpstr>
      <vt:lpstr>Authentication Issues</vt:lpstr>
      <vt:lpstr>Ease of Accessing Learning Resources</vt:lpstr>
      <vt:lpstr>Assignment Submission Satisfaction</vt:lpstr>
      <vt:lpstr>Grading Process Satisfaction</vt:lpstr>
      <vt:lpstr>Continuous Improvement and Training</vt:lpstr>
      <vt:lpstr>refresher training</vt:lpstr>
      <vt:lpstr>Student Training Programs</vt:lpstr>
      <vt:lpstr>Recommendation Moodle App?</vt:lpstr>
      <vt:lpstr>Overall Experience Rating (Out of 5 stars)</vt:lpstr>
      <vt:lpstr>The overall performance of Moodle App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ROFHIWA JEANET MASINDI</dc:creator>
  <cp:lastModifiedBy>ROFHIWA JEANET MASINDI</cp:lastModifiedBy>
  <cp:revision>2</cp:revision>
  <dcterms:created xsi:type="dcterms:W3CDTF">2025-03-07T05:41:06Z</dcterms:created>
  <dcterms:modified xsi:type="dcterms:W3CDTF">2025-03-07T10:35:07Z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